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7"/>
  </p:notesMasterIdLst>
  <p:sldIdLst>
    <p:sldId id="256" r:id="rId2"/>
    <p:sldId id="305" r:id="rId3"/>
    <p:sldId id="259" r:id="rId4"/>
    <p:sldId id="300" r:id="rId5"/>
    <p:sldId id="354" r:id="rId6"/>
    <p:sldId id="301" r:id="rId7"/>
    <p:sldId id="353" r:id="rId8"/>
    <p:sldId id="355" r:id="rId9"/>
    <p:sldId id="356" r:id="rId10"/>
    <p:sldId id="302" r:id="rId11"/>
    <p:sldId id="312" r:id="rId12"/>
    <p:sldId id="313" r:id="rId13"/>
    <p:sldId id="316" r:id="rId14"/>
    <p:sldId id="314" r:id="rId15"/>
    <p:sldId id="317" r:id="rId16"/>
    <p:sldId id="303" r:id="rId17"/>
    <p:sldId id="309" r:id="rId18"/>
    <p:sldId id="261" r:id="rId19"/>
    <p:sldId id="260" r:id="rId20"/>
    <p:sldId id="262" r:id="rId21"/>
    <p:sldId id="258" r:id="rId22"/>
    <p:sldId id="328" r:id="rId23"/>
    <p:sldId id="329" r:id="rId24"/>
    <p:sldId id="331" r:id="rId25"/>
    <p:sldId id="330" r:id="rId26"/>
    <p:sldId id="332" r:id="rId27"/>
    <p:sldId id="334" r:id="rId28"/>
    <p:sldId id="336" r:id="rId29"/>
    <p:sldId id="335" r:id="rId30"/>
    <p:sldId id="337" r:id="rId31"/>
    <p:sldId id="338" r:id="rId32"/>
    <p:sldId id="339" r:id="rId33"/>
    <p:sldId id="306" r:id="rId34"/>
    <p:sldId id="318" r:id="rId35"/>
    <p:sldId id="319" r:id="rId36"/>
    <p:sldId id="320" r:id="rId37"/>
    <p:sldId id="321" r:id="rId38"/>
    <p:sldId id="322" r:id="rId39"/>
    <p:sldId id="323" r:id="rId40"/>
    <p:sldId id="310" r:id="rId41"/>
    <p:sldId id="311" r:id="rId42"/>
    <p:sldId id="307" r:id="rId43"/>
    <p:sldId id="357" r:id="rId44"/>
    <p:sldId id="326" r:id="rId45"/>
    <p:sldId id="308" r:id="rId46"/>
  </p:sldIdLst>
  <p:sldSz cx="12192000" cy="6858000"/>
  <p:notesSz cx="6858000" cy="9144000"/>
  <p:custDataLst>
    <p:tags r:id="rId4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375B702-E918-424E-8FBB-6BE0B335F360}">
          <p14:sldIdLst>
            <p14:sldId id="256"/>
            <p14:sldId id="305"/>
            <p14:sldId id="259"/>
            <p14:sldId id="300"/>
            <p14:sldId id="354"/>
            <p14:sldId id="301"/>
            <p14:sldId id="353"/>
            <p14:sldId id="355"/>
            <p14:sldId id="356"/>
            <p14:sldId id="302"/>
            <p14:sldId id="312"/>
            <p14:sldId id="313"/>
            <p14:sldId id="316"/>
            <p14:sldId id="314"/>
            <p14:sldId id="317"/>
            <p14:sldId id="303"/>
            <p14:sldId id="309"/>
            <p14:sldId id="261"/>
            <p14:sldId id="260"/>
            <p14:sldId id="262"/>
            <p14:sldId id="258"/>
            <p14:sldId id="328"/>
            <p14:sldId id="329"/>
            <p14:sldId id="331"/>
            <p14:sldId id="330"/>
            <p14:sldId id="332"/>
            <p14:sldId id="334"/>
            <p14:sldId id="336"/>
            <p14:sldId id="335"/>
            <p14:sldId id="337"/>
            <p14:sldId id="338"/>
            <p14:sldId id="339"/>
            <p14:sldId id="306"/>
            <p14:sldId id="318"/>
            <p14:sldId id="319"/>
            <p14:sldId id="320"/>
            <p14:sldId id="321"/>
            <p14:sldId id="322"/>
            <p14:sldId id="323"/>
            <p14:sldId id="310"/>
            <p14:sldId id="311"/>
            <p14:sldId id="307"/>
            <p14:sldId id="357"/>
            <p14:sldId id="326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0C1"/>
    <a:srgbClr val="D7D8D8"/>
    <a:srgbClr val="E0E2E3"/>
    <a:srgbClr val="C8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4" d="100"/>
          <a:sy n="94" d="100"/>
        </p:scale>
        <p:origin x="274" y="91"/>
      </p:cViewPr>
      <p:guideLst>
        <p:guide orient="horz" pos="22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AC0E8-234F-4A57-B233-C1F7C4AE6A42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C47BD-014D-4C3A-8176-40BBD0F60D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224465" y="0"/>
            <a:ext cx="69675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A88350-C780-4FB1-AE97-F510730C86BC}" type="datetimeFigureOut">
              <a:rPr lang="zh-CN" altLang="en-US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D6D1A840-EF38-4BB4-8D8E-D779542843C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0D36F01-2D12-47B2-A096-CB16133529CD}" type="datetimeFigureOut">
              <a:rPr lang="zh-CN" altLang="en-US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9B717777-A018-4341-B712-B71471F8FD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61AFB21-DBA3-481D-8F7B-09C9B17B6691}" type="datetimeFigureOut">
              <a:rPr lang="zh-CN" altLang="en-US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00FF262C-3761-4C24-872D-544326259E3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CB64265-347A-4A89-84B8-A5D80D7834B9}" type="datetimeFigureOut">
              <a:rPr lang="zh-CN" altLang="en-US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22241782-DA87-4978-9051-98B99502C9D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AFB4C0-FA24-4F4D-A17C-63F7D7E08FB5}" type="datetimeFigureOut">
              <a:rPr lang="zh-CN" altLang="en-US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5A6C8A3E-0184-4FB7-A8D4-E3A32024770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FF735C5-43AD-4464-852C-402DC6313CA8}" type="datetimeFigureOut">
              <a:rPr lang="zh-CN" altLang="en-US"/>
              <a:t>2020/11/24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243A6D05-960A-4253-9142-2CB4B89AFF8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393B5FD-2CFD-4C17-8CA1-8896FC99F542}" type="datetimeFigureOut">
              <a:rPr lang="zh-CN" altLang="en-US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6C4FB72-450F-457D-B1A2-F5E1D863448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E0B2FB6-452A-4425-8BD9-2ACAB7243718}" type="datetimeFigureOut">
              <a:rPr lang="zh-CN" altLang="en-US"/>
              <a:t>2020/11/24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FEE5DD97-D3D6-4805-872F-3FD53EF08E8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99501A5-C41B-4B5F-819C-1B487BE05E4C}" type="datetimeFigureOut">
              <a:rPr lang="zh-CN" altLang="en-US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C5A97971-8DE0-44B2-A0D5-2DC1F1B69BF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D96DB21-153E-4DEE-9473-F53FC02AA951}" type="datetimeFigureOut">
              <a:rPr lang="zh-CN" altLang="en-US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870F98E7-03C2-4218-8ED6-D5E805875C3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074" name="图片 6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89" y="0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9.jpeg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55341" y="2209800"/>
            <a:ext cx="6057900" cy="1656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设计与建造产品规划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暨课程报告二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7069" y="4818990"/>
            <a:ext cx="3286477" cy="1485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设计与建造二组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刘宇轩 王鹏博 李垚酉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冒惠敏 郭伟祺 白   韬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/>
          <p:nvPr/>
        </p:nvSpPr>
        <p:spPr>
          <a:xfrm>
            <a:off x="3855719" y="1021080"/>
            <a:ext cx="4480561" cy="481584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84320" y="1249680"/>
            <a:ext cx="4023360" cy="4358640"/>
          </a:xfrm>
          <a:prstGeom prst="rect">
            <a:avLst/>
          </a:prstGeom>
          <a:solidFill>
            <a:srgbClr val="1570C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174455" y="2567777"/>
            <a:ext cx="1843087" cy="1722445"/>
            <a:chOff x="6693462" y="2511422"/>
            <a:chExt cx="1843087" cy="1722445"/>
          </a:xfrm>
        </p:grpSpPr>
        <p:sp>
          <p:nvSpPr>
            <p:cNvPr id="13" name="Content Placeholder 2"/>
            <p:cNvSpPr txBox="1"/>
            <p:nvPr/>
          </p:nvSpPr>
          <p:spPr>
            <a:xfrm>
              <a:off x="6693462" y="3500442"/>
              <a:ext cx="1843087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产品任务书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TASK GUIDE</a:t>
              </a:r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7203541" y="2511422"/>
              <a:ext cx="846137" cy="846137"/>
            </a:xfrm>
            <a:custGeom>
              <a:avLst/>
              <a:gdLst>
                <a:gd name="T0" fmla="*/ 2147483647 w 376"/>
                <a:gd name="T1" fmla="*/ 2147483647 h 376"/>
                <a:gd name="T2" fmla="*/ 2147483647 w 376"/>
                <a:gd name="T3" fmla="*/ 2147483647 h 376"/>
                <a:gd name="T4" fmla="*/ 2147483647 w 376"/>
                <a:gd name="T5" fmla="*/ 2147483647 h 376"/>
                <a:gd name="T6" fmla="*/ 2147483647 w 376"/>
                <a:gd name="T7" fmla="*/ 2147483647 h 376"/>
                <a:gd name="T8" fmla="*/ 2147483647 w 376"/>
                <a:gd name="T9" fmla="*/ 2147483647 h 376"/>
                <a:gd name="T10" fmla="*/ 2147483647 w 376"/>
                <a:gd name="T11" fmla="*/ 2147483647 h 376"/>
                <a:gd name="T12" fmla="*/ 2147483647 w 376"/>
                <a:gd name="T13" fmla="*/ 2147483647 h 376"/>
                <a:gd name="T14" fmla="*/ 2147483647 w 376"/>
                <a:gd name="T15" fmla="*/ 0 h 376"/>
                <a:gd name="T16" fmla="*/ 2147483647 w 376"/>
                <a:gd name="T17" fmla="*/ 2147483647 h 376"/>
                <a:gd name="T18" fmla="*/ 2147483647 w 376"/>
                <a:gd name="T19" fmla="*/ 2147483647 h 376"/>
                <a:gd name="T20" fmla="*/ 2147483647 w 376"/>
                <a:gd name="T21" fmla="*/ 2147483647 h 376"/>
                <a:gd name="T22" fmla="*/ 2147483647 w 376"/>
                <a:gd name="T23" fmla="*/ 2147483647 h 376"/>
                <a:gd name="T24" fmla="*/ 2147483647 w 376"/>
                <a:gd name="T25" fmla="*/ 2147483647 h 376"/>
                <a:gd name="T26" fmla="*/ 2147483647 w 376"/>
                <a:gd name="T27" fmla="*/ 2147483647 h 376"/>
                <a:gd name="T28" fmla="*/ 2147483647 w 376"/>
                <a:gd name="T29" fmla="*/ 2147483647 h 376"/>
                <a:gd name="T30" fmla="*/ 0 w 376"/>
                <a:gd name="T31" fmla="*/ 2147483647 h 376"/>
                <a:gd name="T32" fmla="*/ 2147483647 w 376"/>
                <a:gd name="T33" fmla="*/ 2147483647 h 376"/>
                <a:gd name="T34" fmla="*/ 2147483647 w 376"/>
                <a:gd name="T35" fmla="*/ 2147483647 h 376"/>
                <a:gd name="T36" fmla="*/ 2147483647 w 376"/>
                <a:gd name="T37" fmla="*/ 2147483647 h 376"/>
                <a:gd name="T38" fmla="*/ 2147483647 w 376"/>
                <a:gd name="T39" fmla="*/ 2147483647 h 376"/>
                <a:gd name="T40" fmla="*/ 2147483647 w 376"/>
                <a:gd name="T41" fmla="*/ 2147483647 h 376"/>
                <a:gd name="T42" fmla="*/ 2147483647 w 376"/>
                <a:gd name="T43" fmla="*/ 2147483647 h 376"/>
                <a:gd name="T44" fmla="*/ 2147483647 w 376"/>
                <a:gd name="T45" fmla="*/ 2147483647 h 376"/>
                <a:gd name="T46" fmla="*/ 2147483647 w 376"/>
                <a:gd name="T47" fmla="*/ 2147483647 h 376"/>
                <a:gd name="T48" fmla="*/ 2147483647 w 376"/>
                <a:gd name="T49" fmla="*/ 2147483647 h 376"/>
                <a:gd name="T50" fmla="*/ 2147483647 w 376"/>
                <a:gd name="T51" fmla="*/ 2147483647 h 376"/>
                <a:gd name="T52" fmla="*/ 2147483647 w 376"/>
                <a:gd name="T53" fmla="*/ 2147483647 h 376"/>
                <a:gd name="T54" fmla="*/ 2147483647 w 376"/>
                <a:gd name="T55" fmla="*/ 2147483647 h 376"/>
                <a:gd name="T56" fmla="*/ 2147483647 w 376"/>
                <a:gd name="T57" fmla="*/ 2147483647 h 376"/>
                <a:gd name="T58" fmla="*/ 2147483647 w 376"/>
                <a:gd name="T59" fmla="*/ 2147483647 h 376"/>
                <a:gd name="T60" fmla="*/ 2147483647 w 376"/>
                <a:gd name="T61" fmla="*/ 2147483647 h 376"/>
                <a:gd name="T62" fmla="*/ 2147483647 w 376"/>
                <a:gd name="T63" fmla="*/ 2147483647 h 376"/>
                <a:gd name="T64" fmla="*/ 2147483647 w 376"/>
                <a:gd name="T65" fmla="*/ 2147483647 h 376"/>
                <a:gd name="T66" fmla="*/ 2147483647 w 376"/>
                <a:gd name="T67" fmla="*/ 2147483647 h 376"/>
                <a:gd name="T68" fmla="*/ 2147483647 w 376"/>
                <a:gd name="T69" fmla="*/ 2147483647 h 376"/>
                <a:gd name="T70" fmla="*/ 2147483647 w 376"/>
                <a:gd name="T71" fmla="*/ 2147483647 h 376"/>
                <a:gd name="T72" fmla="*/ 2147483647 w 376"/>
                <a:gd name="T73" fmla="*/ 2147483647 h 376"/>
                <a:gd name="T74" fmla="*/ 2147483647 w 376"/>
                <a:gd name="T75" fmla="*/ 2147483647 h 376"/>
                <a:gd name="T76" fmla="*/ 2147483647 w 376"/>
                <a:gd name="T77" fmla="*/ 2147483647 h 376"/>
                <a:gd name="T78" fmla="*/ 2147483647 w 376"/>
                <a:gd name="T79" fmla="*/ 2147483647 h 376"/>
                <a:gd name="T80" fmla="*/ 2147483647 w 376"/>
                <a:gd name="T81" fmla="*/ 2147483647 h 376"/>
                <a:gd name="T82" fmla="*/ 2147483647 w 376"/>
                <a:gd name="T83" fmla="*/ 2147483647 h 376"/>
                <a:gd name="T84" fmla="*/ 2147483647 w 376"/>
                <a:gd name="T85" fmla="*/ 2147483647 h 376"/>
                <a:gd name="T86" fmla="*/ 2147483647 w 376"/>
                <a:gd name="T87" fmla="*/ 2147483647 h 376"/>
                <a:gd name="T88" fmla="*/ 2147483647 w 376"/>
                <a:gd name="T89" fmla="*/ 2147483647 h 376"/>
                <a:gd name="T90" fmla="*/ 2147483647 w 376"/>
                <a:gd name="T91" fmla="*/ 2147483647 h 376"/>
                <a:gd name="T92" fmla="*/ 2147483647 w 376"/>
                <a:gd name="T93" fmla="*/ 2147483647 h 376"/>
                <a:gd name="T94" fmla="*/ 2147483647 w 376"/>
                <a:gd name="T95" fmla="*/ 2147483647 h 376"/>
                <a:gd name="T96" fmla="*/ 2147483647 w 376"/>
                <a:gd name="T97" fmla="*/ 2147483647 h 376"/>
                <a:gd name="T98" fmla="*/ 2147483647 w 376"/>
                <a:gd name="T99" fmla="*/ 2147483647 h 376"/>
                <a:gd name="T100" fmla="*/ 2147483647 w 376"/>
                <a:gd name="T101" fmla="*/ 2147483647 h 376"/>
                <a:gd name="T102" fmla="*/ 2147483647 w 376"/>
                <a:gd name="T103" fmla="*/ 2147483647 h 376"/>
                <a:gd name="T104" fmla="*/ 2147483647 w 376"/>
                <a:gd name="T105" fmla="*/ 2147483647 h 376"/>
                <a:gd name="T106" fmla="*/ 2147483647 w 376"/>
                <a:gd name="T107" fmla="*/ 2147483647 h 376"/>
                <a:gd name="T108" fmla="*/ 2147483647 w 376"/>
                <a:gd name="T109" fmla="*/ 2147483647 h 376"/>
                <a:gd name="T110" fmla="*/ 2147483647 w 376"/>
                <a:gd name="T111" fmla="*/ 2147483647 h 376"/>
                <a:gd name="T112" fmla="*/ 2147483647 w 376"/>
                <a:gd name="T113" fmla="*/ 2147483647 h 3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76"/>
                <a:gd name="T172" fmla="*/ 0 h 376"/>
                <a:gd name="T173" fmla="*/ 376 w 376"/>
                <a:gd name="T174" fmla="*/ 376 h 37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867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6868" name="文本框 17"/>
          <p:cNvSpPr txBox="1">
            <a:spLocks noChangeArrowheads="1"/>
          </p:cNvSpPr>
          <p:nvPr/>
        </p:nvSpPr>
        <p:spPr bwMode="auto">
          <a:xfrm>
            <a:off x="376518" y="943089"/>
            <a:ext cx="1217294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24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Mission statement for </a:t>
            </a:r>
            <a:r>
              <a:rPr lang="en-US" altLang="zh-CN" sz="2400" b="1" dirty="0">
                <a:solidFill>
                  <a:srgbClr val="4A90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i="0" dirty="0">
                <a:solidFill>
                  <a:srgbClr val="4A90E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ntelligent logistics trolley</a:t>
            </a:r>
            <a:r>
              <a:rPr lang="en-US" altLang="zh-CN" sz="24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</a:t>
            </a:r>
            <a:endParaRPr lang="zh-CN" altLang="en-US" sz="24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9" name="Freeform 5"/>
          <p:cNvSpPr/>
          <p:nvPr/>
        </p:nvSpPr>
        <p:spPr bwMode="auto">
          <a:xfrm>
            <a:off x="6064863" y="3007858"/>
            <a:ext cx="1657351" cy="2333625"/>
          </a:xfrm>
          <a:custGeom>
            <a:avLst/>
            <a:gdLst>
              <a:gd name="T0" fmla="*/ 2147483647 w 1467"/>
              <a:gd name="T1" fmla="*/ 2147483647 h 2068"/>
              <a:gd name="T2" fmla="*/ 2147483647 w 1467"/>
              <a:gd name="T3" fmla="*/ 2147483647 h 2068"/>
              <a:gd name="T4" fmla="*/ 2147483647 w 1467"/>
              <a:gd name="T5" fmla="*/ 2147483647 h 2068"/>
              <a:gd name="T6" fmla="*/ 2147483647 w 1467"/>
              <a:gd name="T7" fmla="*/ 2147483647 h 2068"/>
              <a:gd name="T8" fmla="*/ 2147483647 w 1467"/>
              <a:gd name="T9" fmla="*/ 2147483647 h 2068"/>
              <a:gd name="T10" fmla="*/ 2147483647 w 1467"/>
              <a:gd name="T11" fmla="*/ 2147483647 h 2068"/>
              <a:gd name="T12" fmla="*/ 2147483647 w 1467"/>
              <a:gd name="T13" fmla="*/ 2147483647 h 2068"/>
              <a:gd name="T14" fmla="*/ 2147483647 w 1467"/>
              <a:gd name="T15" fmla="*/ 1436382184 h 2068"/>
              <a:gd name="T16" fmla="*/ 0 w 1467"/>
              <a:gd name="T17" fmla="*/ 0 h 2068"/>
              <a:gd name="T18" fmla="*/ 2147483647 w 1467"/>
              <a:gd name="T19" fmla="*/ 0 h 2068"/>
              <a:gd name="T20" fmla="*/ 2147483647 w 1467"/>
              <a:gd name="T21" fmla="*/ 2147483647 h 20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67"/>
              <a:gd name="T34" fmla="*/ 0 h 2068"/>
              <a:gd name="T35" fmla="*/ 1467 w 1467"/>
              <a:gd name="T36" fmla="*/ 2068 h 206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67" h="2068">
                <a:moveTo>
                  <a:pt x="1467" y="571"/>
                </a:moveTo>
                <a:cubicBezTo>
                  <a:pt x="1467" y="1909"/>
                  <a:pt x="1467" y="1909"/>
                  <a:pt x="1467" y="1909"/>
                </a:cubicBezTo>
                <a:cubicBezTo>
                  <a:pt x="1467" y="1996"/>
                  <a:pt x="1396" y="2068"/>
                  <a:pt x="1309" y="2068"/>
                </a:cubicBezTo>
                <a:cubicBezTo>
                  <a:pt x="724" y="2068"/>
                  <a:pt x="724" y="2068"/>
                  <a:pt x="724" y="2068"/>
                </a:cubicBezTo>
                <a:cubicBezTo>
                  <a:pt x="637" y="2068"/>
                  <a:pt x="566" y="1996"/>
                  <a:pt x="566" y="1909"/>
                </a:cubicBezTo>
                <a:cubicBezTo>
                  <a:pt x="566" y="571"/>
                  <a:pt x="566" y="571"/>
                  <a:pt x="566" y="571"/>
                </a:cubicBezTo>
                <a:cubicBezTo>
                  <a:pt x="566" y="568"/>
                  <a:pt x="566" y="565"/>
                  <a:pt x="566" y="562"/>
                </a:cubicBezTo>
                <a:cubicBezTo>
                  <a:pt x="556" y="262"/>
                  <a:pt x="311" y="19"/>
                  <a:pt x="3" y="1"/>
                </a:cubicBezTo>
                <a:cubicBezTo>
                  <a:pt x="2" y="1"/>
                  <a:pt x="1" y="0"/>
                  <a:pt x="0" y="0"/>
                </a:cubicBezTo>
                <a:cubicBezTo>
                  <a:pt x="896" y="0"/>
                  <a:pt x="896" y="0"/>
                  <a:pt x="896" y="0"/>
                </a:cubicBezTo>
                <a:cubicBezTo>
                  <a:pt x="1211" y="0"/>
                  <a:pt x="1467" y="256"/>
                  <a:pt x="1467" y="571"/>
                </a:cubicBezTo>
                <a:close/>
              </a:path>
            </a:pathLst>
          </a:custGeom>
          <a:solidFill>
            <a:srgbClr val="1570C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0" name="Freeform 6"/>
          <p:cNvSpPr/>
          <p:nvPr/>
        </p:nvSpPr>
        <p:spPr bwMode="auto">
          <a:xfrm>
            <a:off x="5331171" y="1955345"/>
            <a:ext cx="2332037" cy="1655763"/>
          </a:xfrm>
          <a:custGeom>
            <a:avLst/>
            <a:gdLst>
              <a:gd name="T0" fmla="*/ 2147483647 w 2067"/>
              <a:gd name="T1" fmla="*/ 0 h 1468"/>
              <a:gd name="T2" fmla="*/ 2147483647 w 2067"/>
              <a:gd name="T3" fmla="*/ 0 h 1468"/>
              <a:gd name="T4" fmla="*/ 2147483647 w 2067"/>
              <a:gd name="T5" fmla="*/ 2147483647 h 1468"/>
              <a:gd name="T6" fmla="*/ 2147483647 w 2067"/>
              <a:gd name="T7" fmla="*/ 2147483647 h 1468"/>
              <a:gd name="T8" fmla="*/ 2147483647 w 2067"/>
              <a:gd name="T9" fmla="*/ 2147483647 h 1468"/>
              <a:gd name="T10" fmla="*/ 2147483647 w 2067"/>
              <a:gd name="T11" fmla="*/ 2147483647 h 1468"/>
              <a:gd name="T12" fmla="*/ 2147483647 w 2067"/>
              <a:gd name="T13" fmla="*/ 2147483647 h 1468"/>
              <a:gd name="T14" fmla="*/ 1435817128 w 2067"/>
              <a:gd name="T15" fmla="*/ 2147483647 h 1468"/>
              <a:gd name="T16" fmla="*/ 0 w 2067"/>
              <a:gd name="T17" fmla="*/ 2147483647 h 1468"/>
              <a:gd name="T18" fmla="*/ 0 w 2067"/>
              <a:gd name="T19" fmla="*/ 2147483647 h 1468"/>
              <a:gd name="T20" fmla="*/ 2147483647 w 2067"/>
              <a:gd name="T21" fmla="*/ 0 h 14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67"/>
              <a:gd name="T34" fmla="*/ 0 h 1468"/>
              <a:gd name="T35" fmla="*/ 2067 w 2067"/>
              <a:gd name="T36" fmla="*/ 1468 h 146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67" h="1468">
                <a:moveTo>
                  <a:pt x="571" y="0"/>
                </a:moveTo>
                <a:cubicBezTo>
                  <a:pt x="1909" y="0"/>
                  <a:pt x="1909" y="0"/>
                  <a:pt x="1909" y="0"/>
                </a:cubicBezTo>
                <a:cubicBezTo>
                  <a:pt x="1996" y="0"/>
                  <a:pt x="2067" y="71"/>
                  <a:pt x="2067" y="159"/>
                </a:cubicBezTo>
                <a:cubicBezTo>
                  <a:pt x="2067" y="743"/>
                  <a:pt x="2067" y="743"/>
                  <a:pt x="2067" y="743"/>
                </a:cubicBezTo>
                <a:cubicBezTo>
                  <a:pt x="2067" y="831"/>
                  <a:pt x="1996" y="902"/>
                  <a:pt x="1909" y="902"/>
                </a:cubicBezTo>
                <a:cubicBezTo>
                  <a:pt x="571" y="902"/>
                  <a:pt x="571" y="902"/>
                  <a:pt x="571" y="902"/>
                </a:cubicBezTo>
                <a:cubicBezTo>
                  <a:pt x="568" y="902"/>
                  <a:pt x="565" y="902"/>
                  <a:pt x="562" y="902"/>
                </a:cubicBezTo>
                <a:cubicBezTo>
                  <a:pt x="261" y="911"/>
                  <a:pt x="19" y="1156"/>
                  <a:pt x="1" y="1464"/>
                </a:cubicBezTo>
                <a:cubicBezTo>
                  <a:pt x="0" y="1465"/>
                  <a:pt x="0" y="1467"/>
                  <a:pt x="0" y="1468"/>
                </a:cubicBezTo>
                <a:cubicBezTo>
                  <a:pt x="0" y="571"/>
                  <a:pt x="0" y="571"/>
                  <a:pt x="0" y="571"/>
                </a:cubicBezTo>
                <a:cubicBezTo>
                  <a:pt x="0" y="256"/>
                  <a:pt x="256" y="0"/>
                  <a:pt x="571" y="0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1" name="Freeform 7"/>
          <p:cNvSpPr/>
          <p:nvPr/>
        </p:nvSpPr>
        <p:spPr bwMode="auto">
          <a:xfrm>
            <a:off x="4331640" y="1945209"/>
            <a:ext cx="1654968" cy="2376442"/>
          </a:xfrm>
          <a:custGeom>
            <a:avLst/>
            <a:gdLst>
              <a:gd name="T0" fmla="*/ 0 w 1467"/>
              <a:gd name="T1" fmla="*/ 2147483647 h 2068"/>
              <a:gd name="T2" fmla="*/ 0 w 1467"/>
              <a:gd name="T3" fmla="*/ 2147483647 h 2068"/>
              <a:gd name="T4" fmla="*/ 2147483647 w 1467"/>
              <a:gd name="T5" fmla="*/ 0 h 2068"/>
              <a:gd name="T6" fmla="*/ 2147483647 w 1467"/>
              <a:gd name="T7" fmla="*/ 0 h 2068"/>
              <a:gd name="T8" fmla="*/ 2147483647 w 1467"/>
              <a:gd name="T9" fmla="*/ 2147483647 h 2068"/>
              <a:gd name="T10" fmla="*/ 2147483647 w 1467"/>
              <a:gd name="T11" fmla="*/ 2147483647 h 2068"/>
              <a:gd name="T12" fmla="*/ 2147483647 w 1467"/>
              <a:gd name="T13" fmla="*/ 2147483647 h 2068"/>
              <a:gd name="T14" fmla="*/ 2147483647 w 1467"/>
              <a:gd name="T15" fmla="*/ 2147483647 h 2068"/>
              <a:gd name="T16" fmla="*/ 2147483647 w 1467"/>
              <a:gd name="T17" fmla="*/ 2147483647 h 2068"/>
              <a:gd name="T18" fmla="*/ 2147483647 w 1467"/>
              <a:gd name="T19" fmla="*/ 2147483647 h 2068"/>
              <a:gd name="T20" fmla="*/ 0 w 1467"/>
              <a:gd name="T21" fmla="*/ 2147483647 h 20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67"/>
              <a:gd name="T34" fmla="*/ 0 h 2068"/>
              <a:gd name="T35" fmla="*/ 1467 w 1467"/>
              <a:gd name="T36" fmla="*/ 2068 h 206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67" h="2068">
                <a:moveTo>
                  <a:pt x="0" y="1497"/>
                </a:moveTo>
                <a:cubicBezTo>
                  <a:pt x="0" y="159"/>
                  <a:pt x="0" y="159"/>
                  <a:pt x="0" y="159"/>
                </a:cubicBezTo>
                <a:cubicBezTo>
                  <a:pt x="0" y="72"/>
                  <a:pt x="71" y="0"/>
                  <a:pt x="158" y="0"/>
                </a:cubicBezTo>
                <a:cubicBezTo>
                  <a:pt x="743" y="0"/>
                  <a:pt x="743" y="0"/>
                  <a:pt x="743" y="0"/>
                </a:cubicBezTo>
                <a:cubicBezTo>
                  <a:pt x="830" y="0"/>
                  <a:pt x="901" y="72"/>
                  <a:pt x="901" y="159"/>
                </a:cubicBezTo>
                <a:cubicBezTo>
                  <a:pt x="901" y="1497"/>
                  <a:pt x="901" y="1497"/>
                  <a:pt x="901" y="1497"/>
                </a:cubicBezTo>
                <a:cubicBezTo>
                  <a:pt x="901" y="1500"/>
                  <a:pt x="901" y="1503"/>
                  <a:pt x="902" y="1506"/>
                </a:cubicBezTo>
                <a:cubicBezTo>
                  <a:pt x="911" y="1806"/>
                  <a:pt x="1156" y="2049"/>
                  <a:pt x="1464" y="2067"/>
                </a:cubicBezTo>
                <a:cubicBezTo>
                  <a:pt x="1465" y="2067"/>
                  <a:pt x="1466" y="2068"/>
                  <a:pt x="1467" y="2068"/>
                </a:cubicBezTo>
                <a:cubicBezTo>
                  <a:pt x="571" y="2068"/>
                  <a:pt x="571" y="2068"/>
                  <a:pt x="571" y="2068"/>
                </a:cubicBezTo>
                <a:cubicBezTo>
                  <a:pt x="256" y="2068"/>
                  <a:pt x="0" y="1812"/>
                  <a:pt x="0" y="1497"/>
                </a:cubicBezTo>
                <a:close/>
              </a:path>
            </a:pathLst>
          </a:custGeom>
          <a:solidFill>
            <a:srgbClr val="1570C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2" name="Freeform 8"/>
          <p:cNvSpPr/>
          <p:nvPr/>
        </p:nvSpPr>
        <p:spPr bwMode="auto">
          <a:xfrm>
            <a:off x="4345134" y="3685720"/>
            <a:ext cx="2333625" cy="1655763"/>
          </a:xfrm>
          <a:custGeom>
            <a:avLst/>
            <a:gdLst>
              <a:gd name="T0" fmla="*/ 2147483647 w 2068"/>
              <a:gd name="T1" fmla="*/ 2147483647 h 1468"/>
              <a:gd name="T2" fmla="*/ 2147483647 w 2068"/>
              <a:gd name="T3" fmla="*/ 2147483647 h 1468"/>
              <a:gd name="T4" fmla="*/ 0 w 2068"/>
              <a:gd name="T5" fmla="*/ 2147483647 h 1468"/>
              <a:gd name="T6" fmla="*/ 0 w 2068"/>
              <a:gd name="T7" fmla="*/ 2147483647 h 1468"/>
              <a:gd name="T8" fmla="*/ 2147483647 w 2068"/>
              <a:gd name="T9" fmla="*/ 2147483647 h 1468"/>
              <a:gd name="T10" fmla="*/ 2147483647 w 2068"/>
              <a:gd name="T11" fmla="*/ 2147483647 h 1468"/>
              <a:gd name="T12" fmla="*/ 2147483647 w 2068"/>
              <a:gd name="T13" fmla="*/ 2147483647 h 1468"/>
              <a:gd name="T14" fmla="*/ 2147483647 w 2068"/>
              <a:gd name="T15" fmla="*/ 2147483647 h 1468"/>
              <a:gd name="T16" fmla="*/ 2147483647 w 2068"/>
              <a:gd name="T17" fmla="*/ 0 h 1468"/>
              <a:gd name="T18" fmla="*/ 2147483647 w 2068"/>
              <a:gd name="T19" fmla="*/ 2147483647 h 1468"/>
              <a:gd name="T20" fmla="*/ 2147483647 w 2068"/>
              <a:gd name="T21" fmla="*/ 2147483647 h 14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68"/>
              <a:gd name="T34" fmla="*/ 0 h 1468"/>
              <a:gd name="T35" fmla="*/ 2068 w 2068"/>
              <a:gd name="T36" fmla="*/ 1468 h 146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68" h="1468">
                <a:moveTo>
                  <a:pt x="1497" y="1468"/>
                </a:moveTo>
                <a:cubicBezTo>
                  <a:pt x="158" y="1468"/>
                  <a:pt x="158" y="1468"/>
                  <a:pt x="158" y="1468"/>
                </a:cubicBezTo>
                <a:cubicBezTo>
                  <a:pt x="71" y="1468"/>
                  <a:pt x="0" y="1397"/>
                  <a:pt x="0" y="1309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637"/>
                  <a:pt x="71" y="566"/>
                  <a:pt x="158" y="566"/>
                </a:cubicBezTo>
                <a:cubicBezTo>
                  <a:pt x="1497" y="566"/>
                  <a:pt x="1497" y="566"/>
                  <a:pt x="1497" y="566"/>
                </a:cubicBezTo>
                <a:cubicBezTo>
                  <a:pt x="1500" y="566"/>
                  <a:pt x="1503" y="566"/>
                  <a:pt x="1506" y="566"/>
                </a:cubicBezTo>
                <a:cubicBezTo>
                  <a:pt x="1806" y="557"/>
                  <a:pt x="2049" y="312"/>
                  <a:pt x="2067" y="4"/>
                </a:cubicBezTo>
                <a:cubicBezTo>
                  <a:pt x="2067" y="3"/>
                  <a:pt x="2067" y="1"/>
                  <a:pt x="2068" y="0"/>
                </a:cubicBezTo>
                <a:cubicBezTo>
                  <a:pt x="2068" y="897"/>
                  <a:pt x="2068" y="897"/>
                  <a:pt x="2068" y="897"/>
                </a:cubicBezTo>
                <a:cubicBezTo>
                  <a:pt x="2068" y="1212"/>
                  <a:pt x="1811" y="1468"/>
                  <a:pt x="1497" y="1468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73" name="矩形 28"/>
          <p:cNvSpPr>
            <a:spLocks noChangeArrowheads="1"/>
          </p:cNvSpPr>
          <p:nvPr/>
        </p:nvSpPr>
        <p:spPr bwMode="auto">
          <a:xfrm>
            <a:off x="4606639" y="2163934"/>
            <a:ext cx="500064" cy="19389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/>
              </a:rPr>
              <a:t>01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产品描述</a:t>
            </a:r>
          </a:p>
        </p:txBody>
      </p:sp>
      <p:sp>
        <p:nvSpPr>
          <p:cNvPr id="36874" name="矩形 29"/>
          <p:cNvSpPr>
            <a:spLocks noChangeArrowheads="1"/>
          </p:cNvSpPr>
          <p:nvPr/>
        </p:nvSpPr>
        <p:spPr bwMode="auto">
          <a:xfrm>
            <a:off x="5560613" y="2275983"/>
            <a:ext cx="198850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/>
              </a:rPr>
              <a:t>02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dobe Naskh Medium"/>
              </a:rPr>
              <a:t>获益提议</a:t>
            </a:r>
          </a:p>
        </p:txBody>
      </p:sp>
      <p:sp>
        <p:nvSpPr>
          <p:cNvPr id="36875" name="矩形 30"/>
          <p:cNvSpPr>
            <a:spLocks noChangeArrowheads="1"/>
          </p:cNvSpPr>
          <p:nvPr/>
        </p:nvSpPr>
        <p:spPr bwMode="auto">
          <a:xfrm>
            <a:off x="6932755" y="3051285"/>
            <a:ext cx="687416" cy="22467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/>
              </a:rPr>
              <a:t>03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关键商业目标</a:t>
            </a:r>
          </a:p>
        </p:txBody>
      </p:sp>
      <p:sp>
        <p:nvSpPr>
          <p:cNvPr id="36876" name="矩形 31"/>
          <p:cNvSpPr>
            <a:spLocks noChangeArrowheads="1"/>
          </p:cNvSpPr>
          <p:nvPr/>
        </p:nvSpPr>
        <p:spPr bwMode="auto">
          <a:xfrm>
            <a:off x="4606639" y="4596946"/>
            <a:ext cx="173477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/>
              </a:rPr>
              <a:t>04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市场效益</a:t>
            </a:r>
          </a:p>
        </p:txBody>
      </p:sp>
      <p:sp>
        <p:nvSpPr>
          <p:cNvPr id="33" name="TextBox 57"/>
          <p:cNvSpPr txBox="1"/>
          <p:nvPr/>
        </p:nvSpPr>
        <p:spPr bwMode="auto">
          <a:xfrm>
            <a:off x="807942" y="2054234"/>
            <a:ext cx="3364751" cy="100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产品的基本功能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产品的前景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TextBox 57"/>
          <p:cNvSpPr txBox="1"/>
          <p:nvPr/>
        </p:nvSpPr>
        <p:spPr bwMode="auto">
          <a:xfrm>
            <a:off x="7620171" y="2002320"/>
            <a:ext cx="4199146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客户购买产品的原因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57"/>
          <p:cNvSpPr txBox="1"/>
          <p:nvPr/>
        </p:nvSpPr>
        <p:spPr bwMode="auto">
          <a:xfrm>
            <a:off x="1334433" y="3919420"/>
            <a:ext cx="2673351" cy="19660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主要市场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二级市场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假设与约束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利益相关者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57"/>
          <p:cNvSpPr txBox="1"/>
          <p:nvPr/>
        </p:nvSpPr>
        <p:spPr bwMode="auto">
          <a:xfrm>
            <a:off x="7663208" y="3730306"/>
            <a:ext cx="3774685" cy="1966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支持企业战略目标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产品推出时间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</a:t>
            </a: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财务绩效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市场份额目标</a:t>
            </a:r>
            <a:endParaRPr lang="en-US" altLang="zh-CN" sz="2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-639216" y="416719"/>
            <a:ext cx="996874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智能物流小车产品任务书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1" y="1516746"/>
            <a:ext cx="10515600" cy="1325563"/>
          </a:xfrm>
        </p:spPr>
        <p:txBody>
          <a:bodyPr/>
          <a:lstStyle/>
          <a:p>
            <a:pPr algn="ctr"/>
            <a:r>
              <a:rPr lang="zh-CN" altLang="en-US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产品描述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4974" y="2753514"/>
            <a:ext cx="9664977" cy="191060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基本功能：自动循迹行驶及停止，运输并投放货物。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前景：智能小车作为当今社会的新产物，将越来越普及到生活中，该小车能实现无需人为控制自动运输并定点投放货物的功能，</a:t>
            </a:r>
            <a:r>
              <a:rPr lang="zh-CN" altLang="en-US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极大的便利了人们的生活，具有无限光明的前景。</a:t>
            </a:r>
          </a:p>
          <a:p>
            <a:endParaRPr lang="en-US" altLang="zh-CN" dirty="0"/>
          </a:p>
        </p:txBody>
      </p:sp>
      <p:grpSp>
        <p:nvGrpSpPr>
          <p:cNvPr id="6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11" name="直角三角形 10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" name="Freeform 76"/>
          <p:cNvSpPr>
            <a:spLocks noEditPoints="1"/>
          </p:cNvSpPr>
          <p:nvPr/>
        </p:nvSpPr>
        <p:spPr bwMode="auto">
          <a:xfrm>
            <a:off x="838995" y="2855782"/>
            <a:ext cx="379412" cy="379413"/>
          </a:xfrm>
          <a:custGeom>
            <a:avLst/>
            <a:gdLst>
              <a:gd name="T0" fmla="*/ 379316 w 192"/>
              <a:gd name="T1" fmla="*/ 193609 h 192"/>
              <a:gd name="T2" fmla="*/ 379316 w 192"/>
              <a:gd name="T3" fmla="*/ 193609 h 192"/>
              <a:gd name="T4" fmla="*/ 379316 w 192"/>
              <a:gd name="T5" fmla="*/ 195584 h 192"/>
              <a:gd name="T6" fmla="*/ 379316 w 192"/>
              <a:gd name="T7" fmla="*/ 195584 h 192"/>
              <a:gd name="T8" fmla="*/ 379316 w 192"/>
              <a:gd name="T9" fmla="*/ 197560 h 192"/>
              <a:gd name="T10" fmla="*/ 379316 w 192"/>
              <a:gd name="T11" fmla="*/ 197560 h 192"/>
              <a:gd name="T12" fmla="*/ 373389 w 192"/>
              <a:gd name="T13" fmla="*/ 213365 h 192"/>
              <a:gd name="T14" fmla="*/ 373389 w 192"/>
              <a:gd name="T15" fmla="*/ 213365 h 192"/>
              <a:gd name="T16" fmla="*/ 239048 w 192"/>
              <a:gd name="T17" fmla="*/ 371413 h 192"/>
              <a:gd name="T18" fmla="*/ 239048 w 192"/>
              <a:gd name="T19" fmla="*/ 371413 h 192"/>
              <a:gd name="T20" fmla="*/ 221268 w 192"/>
              <a:gd name="T21" fmla="*/ 379315 h 192"/>
              <a:gd name="T22" fmla="*/ 219292 w 192"/>
              <a:gd name="T23" fmla="*/ 379315 h 192"/>
              <a:gd name="T24" fmla="*/ 217316 w 192"/>
              <a:gd name="T25" fmla="*/ 379315 h 192"/>
              <a:gd name="T26" fmla="*/ 217316 w 192"/>
              <a:gd name="T27" fmla="*/ 379315 h 192"/>
              <a:gd name="T28" fmla="*/ 205463 w 192"/>
              <a:gd name="T29" fmla="*/ 373388 h 192"/>
              <a:gd name="T30" fmla="*/ 205463 w 192"/>
              <a:gd name="T31" fmla="*/ 373388 h 192"/>
              <a:gd name="T32" fmla="*/ 7902 w 192"/>
              <a:gd name="T33" fmla="*/ 191633 h 192"/>
              <a:gd name="T34" fmla="*/ 7902 w 192"/>
              <a:gd name="T35" fmla="*/ 191633 h 192"/>
              <a:gd name="T36" fmla="*/ 0 w 192"/>
              <a:gd name="T37" fmla="*/ 173853 h 192"/>
              <a:gd name="T38" fmla="*/ 0 w 192"/>
              <a:gd name="T39" fmla="*/ 173853 h 192"/>
              <a:gd name="T40" fmla="*/ 0 w 192"/>
              <a:gd name="T41" fmla="*/ 47414 h 192"/>
              <a:gd name="T42" fmla="*/ 0 w 192"/>
              <a:gd name="T43" fmla="*/ 23707 h 192"/>
              <a:gd name="T44" fmla="*/ 0 w 192"/>
              <a:gd name="T45" fmla="*/ 23707 h 192"/>
              <a:gd name="T46" fmla="*/ 0 w 192"/>
              <a:gd name="T47" fmla="*/ 23707 h 192"/>
              <a:gd name="T48" fmla="*/ 23707 w 192"/>
              <a:gd name="T49" fmla="*/ 0 h 192"/>
              <a:gd name="T50" fmla="*/ 23707 w 192"/>
              <a:gd name="T51" fmla="*/ 0 h 192"/>
              <a:gd name="T52" fmla="*/ 173853 w 192"/>
              <a:gd name="T53" fmla="*/ 0 h 192"/>
              <a:gd name="T54" fmla="*/ 173853 w 192"/>
              <a:gd name="T55" fmla="*/ 0 h 192"/>
              <a:gd name="T56" fmla="*/ 173853 w 192"/>
              <a:gd name="T57" fmla="*/ 0 h 192"/>
              <a:gd name="T58" fmla="*/ 191634 w 192"/>
              <a:gd name="T59" fmla="*/ 7902 h 192"/>
              <a:gd name="T60" fmla="*/ 371414 w 192"/>
              <a:gd name="T61" fmla="*/ 179780 h 192"/>
              <a:gd name="T62" fmla="*/ 379316 w 192"/>
              <a:gd name="T63" fmla="*/ 193609 h 192"/>
              <a:gd name="T64" fmla="*/ 63219 w 192"/>
              <a:gd name="T65" fmla="*/ 31610 h 192"/>
              <a:gd name="T66" fmla="*/ 31610 w 192"/>
              <a:gd name="T67" fmla="*/ 63219 h 192"/>
              <a:gd name="T68" fmla="*/ 63219 w 192"/>
              <a:gd name="T69" fmla="*/ 94829 h 192"/>
              <a:gd name="T70" fmla="*/ 94829 w 192"/>
              <a:gd name="T71" fmla="*/ 63219 h 192"/>
              <a:gd name="T72" fmla="*/ 63219 w 192"/>
              <a:gd name="T73" fmla="*/ 31610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2" h="192">
                <a:moveTo>
                  <a:pt x="192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2" y="98"/>
                  <a:pt x="192" y="98"/>
                  <a:pt x="192" y="99"/>
                </a:cubicBezTo>
                <a:cubicBezTo>
                  <a:pt x="192" y="99"/>
                  <a:pt x="192" y="99"/>
                  <a:pt x="192" y="99"/>
                </a:cubicBezTo>
                <a:cubicBezTo>
                  <a:pt x="192" y="99"/>
                  <a:pt x="192" y="99"/>
                  <a:pt x="192" y="100"/>
                </a:cubicBezTo>
                <a:cubicBezTo>
                  <a:pt x="192" y="100"/>
                  <a:pt x="192" y="100"/>
                  <a:pt x="192" y="100"/>
                </a:cubicBezTo>
                <a:cubicBezTo>
                  <a:pt x="192" y="103"/>
                  <a:pt x="191" y="106"/>
                  <a:pt x="189" y="108"/>
                </a:cubicBezTo>
                <a:cubicBezTo>
                  <a:pt x="189" y="108"/>
                  <a:pt x="189" y="108"/>
                  <a:pt x="189" y="10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19" y="190"/>
                  <a:pt x="116" y="192"/>
                  <a:pt x="112" y="192"/>
                </a:cubicBezTo>
                <a:cubicBezTo>
                  <a:pt x="112" y="192"/>
                  <a:pt x="111" y="192"/>
                  <a:pt x="111" y="192"/>
                </a:cubicBezTo>
                <a:cubicBezTo>
                  <a:pt x="111" y="192"/>
                  <a:pt x="110" y="192"/>
                  <a:pt x="110" y="192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08" y="191"/>
                  <a:pt x="106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4" y="97"/>
                  <a:pt x="4" y="97"/>
                  <a:pt x="4" y="97"/>
                </a:cubicBezTo>
                <a:cubicBezTo>
                  <a:pt x="4" y="97"/>
                  <a:pt x="4" y="97"/>
                  <a:pt x="4" y="97"/>
                </a:cubicBezTo>
                <a:cubicBezTo>
                  <a:pt x="2" y="95"/>
                  <a:pt x="0" y="92"/>
                  <a:pt x="0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1" y="0"/>
                  <a:pt x="94" y="1"/>
                  <a:pt x="97" y="4"/>
                </a:cubicBezTo>
                <a:cubicBezTo>
                  <a:pt x="188" y="91"/>
                  <a:pt x="188" y="91"/>
                  <a:pt x="188" y="91"/>
                </a:cubicBezTo>
                <a:cubicBezTo>
                  <a:pt x="190" y="93"/>
                  <a:pt x="191" y="95"/>
                  <a:pt x="192" y="98"/>
                </a:cubicBezTo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4" name="Freeform 76"/>
          <p:cNvSpPr>
            <a:spLocks noEditPoints="1"/>
          </p:cNvSpPr>
          <p:nvPr/>
        </p:nvSpPr>
        <p:spPr bwMode="auto">
          <a:xfrm>
            <a:off x="849315" y="4152834"/>
            <a:ext cx="379412" cy="379413"/>
          </a:xfrm>
          <a:custGeom>
            <a:avLst/>
            <a:gdLst>
              <a:gd name="T0" fmla="*/ 379316 w 192"/>
              <a:gd name="T1" fmla="*/ 193609 h 192"/>
              <a:gd name="T2" fmla="*/ 379316 w 192"/>
              <a:gd name="T3" fmla="*/ 193609 h 192"/>
              <a:gd name="T4" fmla="*/ 379316 w 192"/>
              <a:gd name="T5" fmla="*/ 195584 h 192"/>
              <a:gd name="T6" fmla="*/ 379316 w 192"/>
              <a:gd name="T7" fmla="*/ 195584 h 192"/>
              <a:gd name="T8" fmla="*/ 379316 w 192"/>
              <a:gd name="T9" fmla="*/ 197560 h 192"/>
              <a:gd name="T10" fmla="*/ 379316 w 192"/>
              <a:gd name="T11" fmla="*/ 197560 h 192"/>
              <a:gd name="T12" fmla="*/ 373389 w 192"/>
              <a:gd name="T13" fmla="*/ 213365 h 192"/>
              <a:gd name="T14" fmla="*/ 373389 w 192"/>
              <a:gd name="T15" fmla="*/ 213365 h 192"/>
              <a:gd name="T16" fmla="*/ 239048 w 192"/>
              <a:gd name="T17" fmla="*/ 371413 h 192"/>
              <a:gd name="T18" fmla="*/ 239048 w 192"/>
              <a:gd name="T19" fmla="*/ 371413 h 192"/>
              <a:gd name="T20" fmla="*/ 221268 w 192"/>
              <a:gd name="T21" fmla="*/ 379315 h 192"/>
              <a:gd name="T22" fmla="*/ 219292 w 192"/>
              <a:gd name="T23" fmla="*/ 379315 h 192"/>
              <a:gd name="T24" fmla="*/ 217316 w 192"/>
              <a:gd name="T25" fmla="*/ 379315 h 192"/>
              <a:gd name="T26" fmla="*/ 217316 w 192"/>
              <a:gd name="T27" fmla="*/ 379315 h 192"/>
              <a:gd name="T28" fmla="*/ 205463 w 192"/>
              <a:gd name="T29" fmla="*/ 373388 h 192"/>
              <a:gd name="T30" fmla="*/ 205463 w 192"/>
              <a:gd name="T31" fmla="*/ 373388 h 192"/>
              <a:gd name="T32" fmla="*/ 7902 w 192"/>
              <a:gd name="T33" fmla="*/ 191633 h 192"/>
              <a:gd name="T34" fmla="*/ 7902 w 192"/>
              <a:gd name="T35" fmla="*/ 191633 h 192"/>
              <a:gd name="T36" fmla="*/ 0 w 192"/>
              <a:gd name="T37" fmla="*/ 173853 h 192"/>
              <a:gd name="T38" fmla="*/ 0 w 192"/>
              <a:gd name="T39" fmla="*/ 173853 h 192"/>
              <a:gd name="T40" fmla="*/ 0 w 192"/>
              <a:gd name="T41" fmla="*/ 47414 h 192"/>
              <a:gd name="T42" fmla="*/ 0 w 192"/>
              <a:gd name="T43" fmla="*/ 23707 h 192"/>
              <a:gd name="T44" fmla="*/ 0 w 192"/>
              <a:gd name="T45" fmla="*/ 23707 h 192"/>
              <a:gd name="T46" fmla="*/ 0 w 192"/>
              <a:gd name="T47" fmla="*/ 23707 h 192"/>
              <a:gd name="T48" fmla="*/ 23707 w 192"/>
              <a:gd name="T49" fmla="*/ 0 h 192"/>
              <a:gd name="T50" fmla="*/ 23707 w 192"/>
              <a:gd name="T51" fmla="*/ 0 h 192"/>
              <a:gd name="T52" fmla="*/ 173853 w 192"/>
              <a:gd name="T53" fmla="*/ 0 h 192"/>
              <a:gd name="T54" fmla="*/ 173853 w 192"/>
              <a:gd name="T55" fmla="*/ 0 h 192"/>
              <a:gd name="T56" fmla="*/ 173853 w 192"/>
              <a:gd name="T57" fmla="*/ 0 h 192"/>
              <a:gd name="T58" fmla="*/ 191634 w 192"/>
              <a:gd name="T59" fmla="*/ 7902 h 192"/>
              <a:gd name="T60" fmla="*/ 371414 w 192"/>
              <a:gd name="T61" fmla="*/ 179780 h 192"/>
              <a:gd name="T62" fmla="*/ 379316 w 192"/>
              <a:gd name="T63" fmla="*/ 193609 h 192"/>
              <a:gd name="T64" fmla="*/ 63219 w 192"/>
              <a:gd name="T65" fmla="*/ 31610 h 192"/>
              <a:gd name="T66" fmla="*/ 31610 w 192"/>
              <a:gd name="T67" fmla="*/ 63219 h 192"/>
              <a:gd name="T68" fmla="*/ 63219 w 192"/>
              <a:gd name="T69" fmla="*/ 94829 h 192"/>
              <a:gd name="T70" fmla="*/ 94829 w 192"/>
              <a:gd name="T71" fmla="*/ 63219 h 192"/>
              <a:gd name="T72" fmla="*/ 63219 w 192"/>
              <a:gd name="T73" fmla="*/ 31610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2" h="192">
                <a:moveTo>
                  <a:pt x="192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2" y="98"/>
                  <a:pt x="192" y="98"/>
                  <a:pt x="192" y="99"/>
                </a:cubicBezTo>
                <a:cubicBezTo>
                  <a:pt x="192" y="99"/>
                  <a:pt x="192" y="99"/>
                  <a:pt x="192" y="99"/>
                </a:cubicBezTo>
                <a:cubicBezTo>
                  <a:pt x="192" y="99"/>
                  <a:pt x="192" y="99"/>
                  <a:pt x="192" y="100"/>
                </a:cubicBezTo>
                <a:cubicBezTo>
                  <a:pt x="192" y="100"/>
                  <a:pt x="192" y="100"/>
                  <a:pt x="192" y="100"/>
                </a:cubicBezTo>
                <a:cubicBezTo>
                  <a:pt x="192" y="103"/>
                  <a:pt x="191" y="106"/>
                  <a:pt x="189" y="108"/>
                </a:cubicBezTo>
                <a:cubicBezTo>
                  <a:pt x="189" y="108"/>
                  <a:pt x="189" y="108"/>
                  <a:pt x="189" y="10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19" y="190"/>
                  <a:pt x="116" y="192"/>
                  <a:pt x="112" y="192"/>
                </a:cubicBezTo>
                <a:cubicBezTo>
                  <a:pt x="112" y="192"/>
                  <a:pt x="111" y="192"/>
                  <a:pt x="111" y="192"/>
                </a:cubicBezTo>
                <a:cubicBezTo>
                  <a:pt x="111" y="192"/>
                  <a:pt x="110" y="192"/>
                  <a:pt x="110" y="192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08" y="191"/>
                  <a:pt x="106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4" y="97"/>
                  <a:pt x="4" y="97"/>
                  <a:pt x="4" y="97"/>
                </a:cubicBezTo>
                <a:cubicBezTo>
                  <a:pt x="4" y="97"/>
                  <a:pt x="4" y="97"/>
                  <a:pt x="4" y="97"/>
                </a:cubicBezTo>
                <a:cubicBezTo>
                  <a:pt x="2" y="95"/>
                  <a:pt x="0" y="92"/>
                  <a:pt x="0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1" y="0"/>
                  <a:pt x="94" y="1"/>
                  <a:pt x="97" y="4"/>
                </a:cubicBezTo>
                <a:cubicBezTo>
                  <a:pt x="188" y="91"/>
                  <a:pt x="188" y="91"/>
                  <a:pt x="188" y="91"/>
                </a:cubicBezTo>
                <a:cubicBezTo>
                  <a:pt x="190" y="93"/>
                  <a:pt x="191" y="95"/>
                  <a:pt x="192" y="98"/>
                </a:cubicBezTo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-639216" y="416719"/>
            <a:ext cx="996874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智能物流小车产品任务书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2192" y="1350138"/>
            <a:ext cx="1014717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获益提议</a:t>
            </a:r>
            <a:r>
              <a:rPr lang="en-US" altLang="zh-CN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lang="zh-CN" altLang="en-US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客户购买原因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07985" y="2490044"/>
            <a:ext cx="93126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帮助运输货物，提高效率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价格低廉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节约人力资源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减少等待时间</a:t>
            </a:r>
          </a:p>
        </p:txBody>
      </p:sp>
      <p:grpSp>
        <p:nvGrpSpPr>
          <p:cNvPr id="6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11" name="直角三角形 10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" name="Freeform 76"/>
          <p:cNvSpPr>
            <a:spLocks noEditPoints="1"/>
          </p:cNvSpPr>
          <p:nvPr/>
        </p:nvSpPr>
        <p:spPr bwMode="auto">
          <a:xfrm>
            <a:off x="6305040" y="2648202"/>
            <a:ext cx="379412" cy="379413"/>
          </a:xfrm>
          <a:custGeom>
            <a:avLst/>
            <a:gdLst>
              <a:gd name="T0" fmla="*/ 379316 w 192"/>
              <a:gd name="T1" fmla="*/ 193609 h 192"/>
              <a:gd name="T2" fmla="*/ 379316 w 192"/>
              <a:gd name="T3" fmla="*/ 193609 h 192"/>
              <a:gd name="T4" fmla="*/ 379316 w 192"/>
              <a:gd name="T5" fmla="*/ 195584 h 192"/>
              <a:gd name="T6" fmla="*/ 379316 w 192"/>
              <a:gd name="T7" fmla="*/ 195584 h 192"/>
              <a:gd name="T8" fmla="*/ 379316 w 192"/>
              <a:gd name="T9" fmla="*/ 197560 h 192"/>
              <a:gd name="T10" fmla="*/ 379316 w 192"/>
              <a:gd name="T11" fmla="*/ 197560 h 192"/>
              <a:gd name="T12" fmla="*/ 373389 w 192"/>
              <a:gd name="T13" fmla="*/ 213365 h 192"/>
              <a:gd name="T14" fmla="*/ 373389 w 192"/>
              <a:gd name="T15" fmla="*/ 213365 h 192"/>
              <a:gd name="T16" fmla="*/ 239048 w 192"/>
              <a:gd name="T17" fmla="*/ 371413 h 192"/>
              <a:gd name="T18" fmla="*/ 239048 w 192"/>
              <a:gd name="T19" fmla="*/ 371413 h 192"/>
              <a:gd name="T20" fmla="*/ 221268 w 192"/>
              <a:gd name="T21" fmla="*/ 379315 h 192"/>
              <a:gd name="T22" fmla="*/ 219292 w 192"/>
              <a:gd name="T23" fmla="*/ 379315 h 192"/>
              <a:gd name="T24" fmla="*/ 217316 w 192"/>
              <a:gd name="T25" fmla="*/ 379315 h 192"/>
              <a:gd name="T26" fmla="*/ 217316 w 192"/>
              <a:gd name="T27" fmla="*/ 379315 h 192"/>
              <a:gd name="T28" fmla="*/ 205463 w 192"/>
              <a:gd name="T29" fmla="*/ 373388 h 192"/>
              <a:gd name="T30" fmla="*/ 205463 w 192"/>
              <a:gd name="T31" fmla="*/ 373388 h 192"/>
              <a:gd name="T32" fmla="*/ 7902 w 192"/>
              <a:gd name="T33" fmla="*/ 191633 h 192"/>
              <a:gd name="T34" fmla="*/ 7902 w 192"/>
              <a:gd name="T35" fmla="*/ 191633 h 192"/>
              <a:gd name="T36" fmla="*/ 0 w 192"/>
              <a:gd name="T37" fmla="*/ 173853 h 192"/>
              <a:gd name="T38" fmla="*/ 0 w 192"/>
              <a:gd name="T39" fmla="*/ 173853 h 192"/>
              <a:gd name="T40" fmla="*/ 0 w 192"/>
              <a:gd name="T41" fmla="*/ 47414 h 192"/>
              <a:gd name="T42" fmla="*/ 0 w 192"/>
              <a:gd name="T43" fmla="*/ 23707 h 192"/>
              <a:gd name="T44" fmla="*/ 0 w 192"/>
              <a:gd name="T45" fmla="*/ 23707 h 192"/>
              <a:gd name="T46" fmla="*/ 0 w 192"/>
              <a:gd name="T47" fmla="*/ 23707 h 192"/>
              <a:gd name="T48" fmla="*/ 23707 w 192"/>
              <a:gd name="T49" fmla="*/ 0 h 192"/>
              <a:gd name="T50" fmla="*/ 23707 w 192"/>
              <a:gd name="T51" fmla="*/ 0 h 192"/>
              <a:gd name="T52" fmla="*/ 173853 w 192"/>
              <a:gd name="T53" fmla="*/ 0 h 192"/>
              <a:gd name="T54" fmla="*/ 173853 w 192"/>
              <a:gd name="T55" fmla="*/ 0 h 192"/>
              <a:gd name="T56" fmla="*/ 173853 w 192"/>
              <a:gd name="T57" fmla="*/ 0 h 192"/>
              <a:gd name="T58" fmla="*/ 191634 w 192"/>
              <a:gd name="T59" fmla="*/ 7902 h 192"/>
              <a:gd name="T60" fmla="*/ 371414 w 192"/>
              <a:gd name="T61" fmla="*/ 179780 h 192"/>
              <a:gd name="T62" fmla="*/ 379316 w 192"/>
              <a:gd name="T63" fmla="*/ 193609 h 192"/>
              <a:gd name="T64" fmla="*/ 63219 w 192"/>
              <a:gd name="T65" fmla="*/ 31610 h 192"/>
              <a:gd name="T66" fmla="*/ 31610 w 192"/>
              <a:gd name="T67" fmla="*/ 63219 h 192"/>
              <a:gd name="T68" fmla="*/ 63219 w 192"/>
              <a:gd name="T69" fmla="*/ 94829 h 192"/>
              <a:gd name="T70" fmla="*/ 94829 w 192"/>
              <a:gd name="T71" fmla="*/ 63219 h 192"/>
              <a:gd name="T72" fmla="*/ 63219 w 192"/>
              <a:gd name="T73" fmla="*/ 31610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2" h="192">
                <a:moveTo>
                  <a:pt x="192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2" y="98"/>
                  <a:pt x="192" y="98"/>
                  <a:pt x="192" y="99"/>
                </a:cubicBezTo>
                <a:cubicBezTo>
                  <a:pt x="192" y="99"/>
                  <a:pt x="192" y="99"/>
                  <a:pt x="192" y="99"/>
                </a:cubicBezTo>
                <a:cubicBezTo>
                  <a:pt x="192" y="99"/>
                  <a:pt x="192" y="99"/>
                  <a:pt x="192" y="100"/>
                </a:cubicBezTo>
                <a:cubicBezTo>
                  <a:pt x="192" y="100"/>
                  <a:pt x="192" y="100"/>
                  <a:pt x="192" y="100"/>
                </a:cubicBezTo>
                <a:cubicBezTo>
                  <a:pt x="192" y="103"/>
                  <a:pt x="191" y="106"/>
                  <a:pt x="189" y="108"/>
                </a:cubicBezTo>
                <a:cubicBezTo>
                  <a:pt x="189" y="108"/>
                  <a:pt x="189" y="108"/>
                  <a:pt x="189" y="10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19" y="190"/>
                  <a:pt x="116" y="192"/>
                  <a:pt x="112" y="192"/>
                </a:cubicBezTo>
                <a:cubicBezTo>
                  <a:pt x="112" y="192"/>
                  <a:pt x="111" y="192"/>
                  <a:pt x="111" y="192"/>
                </a:cubicBezTo>
                <a:cubicBezTo>
                  <a:pt x="111" y="192"/>
                  <a:pt x="110" y="192"/>
                  <a:pt x="110" y="192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08" y="191"/>
                  <a:pt x="106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4" y="97"/>
                  <a:pt x="4" y="97"/>
                  <a:pt x="4" y="97"/>
                </a:cubicBezTo>
                <a:cubicBezTo>
                  <a:pt x="4" y="97"/>
                  <a:pt x="4" y="97"/>
                  <a:pt x="4" y="97"/>
                </a:cubicBezTo>
                <a:cubicBezTo>
                  <a:pt x="2" y="95"/>
                  <a:pt x="0" y="92"/>
                  <a:pt x="0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1" y="0"/>
                  <a:pt x="94" y="1"/>
                  <a:pt x="97" y="4"/>
                </a:cubicBezTo>
                <a:cubicBezTo>
                  <a:pt x="188" y="91"/>
                  <a:pt x="188" y="91"/>
                  <a:pt x="188" y="91"/>
                </a:cubicBezTo>
                <a:cubicBezTo>
                  <a:pt x="190" y="93"/>
                  <a:pt x="191" y="95"/>
                  <a:pt x="192" y="98"/>
                </a:cubicBezTo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6" name="Freeform 76"/>
          <p:cNvSpPr>
            <a:spLocks noEditPoints="1"/>
          </p:cNvSpPr>
          <p:nvPr/>
        </p:nvSpPr>
        <p:spPr bwMode="auto">
          <a:xfrm>
            <a:off x="6305040" y="3429000"/>
            <a:ext cx="379412" cy="379413"/>
          </a:xfrm>
          <a:custGeom>
            <a:avLst/>
            <a:gdLst>
              <a:gd name="T0" fmla="*/ 379316 w 192"/>
              <a:gd name="T1" fmla="*/ 193609 h 192"/>
              <a:gd name="T2" fmla="*/ 379316 w 192"/>
              <a:gd name="T3" fmla="*/ 193609 h 192"/>
              <a:gd name="T4" fmla="*/ 379316 w 192"/>
              <a:gd name="T5" fmla="*/ 195584 h 192"/>
              <a:gd name="T6" fmla="*/ 379316 w 192"/>
              <a:gd name="T7" fmla="*/ 195584 h 192"/>
              <a:gd name="T8" fmla="*/ 379316 w 192"/>
              <a:gd name="T9" fmla="*/ 197560 h 192"/>
              <a:gd name="T10" fmla="*/ 379316 w 192"/>
              <a:gd name="T11" fmla="*/ 197560 h 192"/>
              <a:gd name="T12" fmla="*/ 373389 w 192"/>
              <a:gd name="T13" fmla="*/ 213365 h 192"/>
              <a:gd name="T14" fmla="*/ 373389 w 192"/>
              <a:gd name="T15" fmla="*/ 213365 h 192"/>
              <a:gd name="T16" fmla="*/ 239048 w 192"/>
              <a:gd name="T17" fmla="*/ 371413 h 192"/>
              <a:gd name="T18" fmla="*/ 239048 w 192"/>
              <a:gd name="T19" fmla="*/ 371413 h 192"/>
              <a:gd name="T20" fmla="*/ 221268 w 192"/>
              <a:gd name="T21" fmla="*/ 379315 h 192"/>
              <a:gd name="T22" fmla="*/ 219292 w 192"/>
              <a:gd name="T23" fmla="*/ 379315 h 192"/>
              <a:gd name="T24" fmla="*/ 217316 w 192"/>
              <a:gd name="T25" fmla="*/ 379315 h 192"/>
              <a:gd name="T26" fmla="*/ 217316 w 192"/>
              <a:gd name="T27" fmla="*/ 379315 h 192"/>
              <a:gd name="T28" fmla="*/ 205463 w 192"/>
              <a:gd name="T29" fmla="*/ 373388 h 192"/>
              <a:gd name="T30" fmla="*/ 205463 w 192"/>
              <a:gd name="T31" fmla="*/ 373388 h 192"/>
              <a:gd name="T32" fmla="*/ 7902 w 192"/>
              <a:gd name="T33" fmla="*/ 191633 h 192"/>
              <a:gd name="T34" fmla="*/ 7902 w 192"/>
              <a:gd name="T35" fmla="*/ 191633 h 192"/>
              <a:gd name="T36" fmla="*/ 0 w 192"/>
              <a:gd name="T37" fmla="*/ 173853 h 192"/>
              <a:gd name="T38" fmla="*/ 0 w 192"/>
              <a:gd name="T39" fmla="*/ 173853 h 192"/>
              <a:gd name="T40" fmla="*/ 0 w 192"/>
              <a:gd name="T41" fmla="*/ 47414 h 192"/>
              <a:gd name="T42" fmla="*/ 0 w 192"/>
              <a:gd name="T43" fmla="*/ 23707 h 192"/>
              <a:gd name="T44" fmla="*/ 0 w 192"/>
              <a:gd name="T45" fmla="*/ 23707 h 192"/>
              <a:gd name="T46" fmla="*/ 0 w 192"/>
              <a:gd name="T47" fmla="*/ 23707 h 192"/>
              <a:gd name="T48" fmla="*/ 23707 w 192"/>
              <a:gd name="T49" fmla="*/ 0 h 192"/>
              <a:gd name="T50" fmla="*/ 23707 w 192"/>
              <a:gd name="T51" fmla="*/ 0 h 192"/>
              <a:gd name="T52" fmla="*/ 173853 w 192"/>
              <a:gd name="T53" fmla="*/ 0 h 192"/>
              <a:gd name="T54" fmla="*/ 173853 w 192"/>
              <a:gd name="T55" fmla="*/ 0 h 192"/>
              <a:gd name="T56" fmla="*/ 173853 w 192"/>
              <a:gd name="T57" fmla="*/ 0 h 192"/>
              <a:gd name="T58" fmla="*/ 191634 w 192"/>
              <a:gd name="T59" fmla="*/ 7902 h 192"/>
              <a:gd name="T60" fmla="*/ 371414 w 192"/>
              <a:gd name="T61" fmla="*/ 179780 h 192"/>
              <a:gd name="T62" fmla="*/ 379316 w 192"/>
              <a:gd name="T63" fmla="*/ 193609 h 192"/>
              <a:gd name="T64" fmla="*/ 63219 w 192"/>
              <a:gd name="T65" fmla="*/ 31610 h 192"/>
              <a:gd name="T66" fmla="*/ 31610 w 192"/>
              <a:gd name="T67" fmla="*/ 63219 h 192"/>
              <a:gd name="T68" fmla="*/ 63219 w 192"/>
              <a:gd name="T69" fmla="*/ 94829 h 192"/>
              <a:gd name="T70" fmla="*/ 94829 w 192"/>
              <a:gd name="T71" fmla="*/ 63219 h 192"/>
              <a:gd name="T72" fmla="*/ 63219 w 192"/>
              <a:gd name="T73" fmla="*/ 31610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2" h="192">
                <a:moveTo>
                  <a:pt x="192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2" y="98"/>
                  <a:pt x="192" y="98"/>
                  <a:pt x="192" y="99"/>
                </a:cubicBezTo>
                <a:cubicBezTo>
                  <a:pt x="192" y="99"/>
                  <a:pt x="192" y="99"/>
                  <a:pt x="192" y="99"/>
                </a:cubicBezTo>
                <a:cubicBezTo>
                  <a:pt x="192" y="99"/>
                  <a:pt x="192" y="99"/>
                  <a:pt x="192" y="100"/>
                </a:cubicBezTo>
                <a:cubicBezTo>
                  <a:pt x="192" y="100"/>
                  <a:pt x="192" y="100"/>
                  <a:pt x="192" y="100"/>
                </a:cubicBezTo>
                <a:cubicBezTo>
                  <a:pt x="192" y="103"/>
                  <a:pt x="191" y="106"/>
                  <a:pt x="189" y="108"/>
                </a:cubicBezTo>
                <a:cubicBezTo>
                  <a:pt x="189" y="108"/>
                  <a:pt x="189" y="108"/>
                  <a:pt x="189" y="10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19" y="190"/>
                  <a:pt x="116" y="192"/>
                  <a:pt x="112" y="192"/>
                </a:cubicBezTo>
                <a:cubicBezTo>
                  <a:pt x="112" y="192"/>
                  <a:pt x="111" y="192"/>
                  <a:pt x="111" y="192"/>
                </a:cubicBezTo>
                <a:cubicBezTo>
                  <a:pt x="111" y="192"/>
                  <a:pt x="110" y="192"/>
                  <a:pt x="110" y="192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08" y="191"/>
                  <a:pt x="106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4" y="97"/>
                  <a:pt x="4" y="97"/>
                  <a:pt x="4" y="97"/>
                </a:cubicBezTo>
                <a:cubicBezTo>
                  <a:pt x="4" y="97"/>
                  <a:pt x="4" y="97"/>
                  <a:pt x="4" y="97"/>
                </a:cubicBezTo>
                <a:cubicBezTo>
                  <a:pt x="2" y="95"/>
                  <a:pt x="0" y="92"/>
                  <a:pt x="0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1" y="0"/>
                  <a:pt x="94" y="1"/>
                  <a:pt x="97" y="4"/>
                </a:cubicBezTo>
                <a:cubicBezTo>
                  <a:pt x="188" y="91"/>
                  <a:pt x="188" y="91"/>
                  <a:pt x="188" y="91"/>
                </a:cubicBezTo>
                <a:cubicBezTo>
                  <a:pt x="190" y="93"/>
                  <a:pt x="191" y="95"/>
                  <a:pt x="192" y="98"/>
                </a:cubicBezTo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-639216" y="416719"/>
            <a:ext cx="996874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智能物流小车产品任务书</a:t>
            </a:r>
          </a:p>
        </p:txBody>
      </p:sp>
      <p:sp>
        <p:nvSpPr>
          <p:cNvPr id="22" name="Freeform 76"/>
          <p:cNvSpPr>
            <a:spLocks noEditPoints="1"/>
          </p:cNvSpPr>
          <p:nvPr/>
        </p:nvSpPr>
        <p:spPr bwMode="auto">
          <a:xfrm>
            <a:off x="6305040" y="4295234"/>
            <a:ext cx="379412" cy="379413"/>
          </a:xfrm>
          <a:custGeom>
            <a:avLst/>
            <a:gdLst>
              <a:gd name="T0" fmla="*/ 379316 w 192"/>
              <a:gd name="T1" fmla="*/ 193609 h 192"/>
              <a:gd name="T2" fmla="*/ 379316 w 192"/>
              <a:gd name="T3" fmla="*/ 193609 h 192"/>
              <a:gd name="T4" fmla="*/ 379316 w 192"/>
              <a:gd name="T5" fmla="*/ 195584 h 192"/>
              <a:gd name="T6" fmla="*/ 379316 w 192"/>
              <a:gd name="T7" fmla="*/ 195584 h 192"/>
              <a:gd name="T8" fmla="*/ 379316 w 192"/>
              <a:gd name="T9" fmla="*/ 197560 h 192"/>
              <a:gd name="T10" fmla="*/ 379316 w 192"/>
              <a:gd name="T11" fmla="*/ 197560 h 192"/>
              <a:gd name="T12" fmla="*/ 373389 w 192"/>
              <a:gd name="T13" fmla="*/ 213365 h 192"/>
              <a:gd name="T14" fmla="*/ 373389 w 192"/>
              <a:gd name="T15" fmla="*/ 213365 h 192"/>
              <a:gd name="T16" fmla="*/ 239048 w 192"/>
              <a:gd name="T17" fmla="*/ 371413 h 192"/>
              <a:gd name="T18" fmla="*/ 239048 w 192"/>
              <a:gd name="T19" fmla="*/ 371413 h 192"/>
              <a:gd name="T20" fmla="*/ 221268 w 192"/>
              <a:gd name="T21" fmla="*/ 379315 h 192"/>
              <a:gd name="T22" fmla="*/ 219292 w 192"/>
              <a:gd name="T23" fmla="*/ 379315 h 192"/>
              <a:gd name="T24" fmla="*/ 217316 w 192"/>
              <a:gd name="T25" fmla="*/ 379315 h 192"/>
              <a:gd name="T26" fmla="*/ 217316 w 192"/>
              <a:gd name="T27" fmla="*/ 379315 h 192"/>
              <a:gd name="T28" fmla="*/ 205463 w 192"/>
              <a:gd name="T29" fmla="*/ 373388 h 192"/>
              <a:gd name="T30" fmla="*/ 205463 w 192"/>
              <a:gd name="T31" fmla="*/ 373388 h 192"/>
              <a:gd name="T32" fmla="*/ 7902 w 192"/>
              <a:gd name="T33" fmla="*/ 191633 h 192"/>
              <a:gd name="T34" fmla="*/ 7902 w 192"/>
              <a:gd name="T35" fmla="*/ 191633 h 192"/>
              <a:gd name="T36" fmla="*/ 0 w 192"/>
              <a:gd name="T37" fmla="*/ 173853 h 192"/>
              <a:gd name="T38" fmla="*/ 0 w 192"/>
              <a:gd name="T39" fmla="*/ 173853 h 192"/>
              <a:gd name="T40" fmla="*/ 0 w 192"/>
              <a:gd name="T41" fmla="*/ 47414 h 192"/>
              <a:gd name="T42" fmla="*/ 0 w 192"/>
              <a:gd name="T43" fmla="*/ 23707 h 192"/>
              <a:gd name="T44" fmla="*/ 0 w 192"/>
              <a:gd name="T45" fmla="*/ 23707 h 192"/>
              <a:gd name="T46" fmla="*/ 0 w 192"/>
              <a:gd name="T47" fmla="*/ 23707 h 192"/>
              <a:gd name="T48" fmla="*/ 23707 w 192"/>
              <a:gd name="T49" fmla="*/ 0 h 192"/>
              <a:gd name="T50" fmla="*/ 23707 w 192"/>
              <a:gd name="T51" fmla="*/ 0 h 192"/>
              <a:gd name="T52" fmla="*/ 173853 w 192"/>
              <a:gd name="T53" fmla="*/ 0 h 192"/>
              <a:gd name="T54" fmla="*/ 173853 w 192"/>
              <a:gd name="T55" fmla="*/ 0 h 192"/>
              <a:gd name="T56" fmla="*/ 173853 w 192"/>
              <a:gd name="T57" fmla="*/ 0 h 192"/>
              <a:gd name="T58" fmla="*/ 191634 w 192"/>
              <a:gd name="T59" fmla="*/ 7902 h 192"/>
              <a:gd name="T60" fmla="*/ 371414 w 192"/>
              <a:gd name="T61" fmla="*/ 179780 h 192"/>
              <a:gd name="T62" fmla="*/ 379316 w 192"/>
              <a:gd name="T63" fmla="*/ 193609 h 192"/>
              <a:gd name="T64" fmla="*/ 63219 w 192"/>
              <a:gd name="T65" fmla="*/ 31610 h 192"/>
              <a:gd name="T66" fmla="*/ 31610 w 192"/>
              <a:gd name="T67" fmla="*/ 63219 h 192"/>
              <a:gd name="T68" fmla="*/ 63219 w 192"/>
              <a:gd name="T69" fmla="*/ 94829 h 192"/>
              <a:gd name="T70" fmla="*/ 94829 w 192"/>
              <a:gd name="T71" fmla="*/ 63219 h 192"/>
              <a:gd name="T72" fmla="*/ 63219 w 192"/>
              <a:gd name="T73" fmla="*/ 31610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2" h="192">
                <a:moveTo>
                  <a:pt x="192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2" y="98"/>
                  <a:pt x="192" y="98"/>
                  <a:pt x="192" y="99"/>
                </a:cubicBezTo>
                <a:cubicBezTo>
                  <a:pt x="192" y="99"/>
                  <a:pt x="192" y="99"/>
                  <a:pt x="192" y="99"/>
                </a:cubicBezTo>
                <a:cubicBezTo>
                  <a:pt x="192" y="99"/>
                  <a:pt x="192" y="99"/>
                  <a:pt x="192" y="100"/>
                </a:cubicBezTo>
                <a:cubicBezTo>
                  <a:pt x="192" y="100"/>
                  <a:pt x="192" y="100"/>
                  <a:pt x="192" y="100"/>
                </a:cubicBezTo>
                <a:cubicBezTo>
                  <a:pt x="192" y="103"/>
                  <a:pt x="191" y="106"/>
                  <a:pt x="189" y="108"/>
                </a:cubicBezTo>
                <a:cubicBezTo>
                  <a:pt x="189" y="108"/>
                  <a:pt x="189" y="108"/>
                  <a:pt x="189" y="10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19" y="190"/>
                  <a:pt x="116" y="192"/>
                  <a:pt x="112" y="192"/>
                </a:cubicBezTo>
                <a:cubicBezTo>
                  <a:pt x="112" y="192"/>
                  <a:pt x="111" y="192"/>
                  <a:pt x="111" y="192"/>
                </a:cubicBezTo>
                <a:cubicBezTo>
                  <a:pt x="111" y="192"/>
                  <a:pt x="110" y="192"/>
                  <a:pt x="110" y="192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08" y="191"/>
                  <a:pt x="106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4" y="97"/>
                  <a:pt x="4" y="97"/>
                  <a:pt x="4" y="97"/>
                </a:cubicBezTo>
                <a:cubicBezTo>
                  <a:pt x="4" y="97"/>
                  <a:pt x="4" y="97"/>
                  <a:pt x="4" y="97"/>
                </a:cubicBezTo>
                <a:cubicBezTo>
                  <a:pt x="2" y="95"/>
                  <a:pt x="0" y="92"/>
                  <a:pt x="0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1" y="0"/>
                  <a:pt x="94" y="1"/>
                  <a:pt x="97" y="4"/>
                </a:cubicBezTo>
                <a:cubicBezTo>
                  <a:pt x="188" y="91"/>
                  <a:pt x="188" y="91"/>
                  <a:pt x="188" y="91"/>
                </a:cubicBezTo>
                <a:cubicBezTo>
                  <a:pt x="190" y="93"/>
                  <a:pt x="191" y="95"/>
                  <a:pt x="192" y="98"/>
                </a:cubicBezTo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4" name="Freeform 76"/>
          <p:cNvSpPr>
            <a:spLocks noEditPoints="1"/>
          </p:cNvSpPr>
          <p:nvPr/>
        </p:nvSpPr>
        <p:spPr bwMode="auto">
          <a:xfrm>
            <a:off x="6306221" y="5102754"/>
            <a:ext cx="379412" cy="379413"/>
          </a:xfrm>
          <a:custGeom>
            <a:avLst/>
            <a:gdLst>
              <a:gd name="T0" fmla="*/ 379316 w 192"/>
              <a:gd name="T1" fmla="*/ 193609 h 192"/>
              <a:gd name="T2" fmla="*/ 379316 w 192"/>
              <a:gd name="T3" fmla="*/ 193609 h 192"/>
              <a:gd name="T4" fmla="*/ 379316 w 192"/>
              <a:gd name="T5" fmla="*/ 195584 h 192"/>
              <a:gd name="T6" fmla="*/ 379316 w 192"/>
              <a:gd name="T7" fmla="*/ 195584 h 192"/>
              <a:gd name="T8" fmla="*/ 379316 w 192"/>
              <a:gd name="T9" fmla="*/ 197560 h 192"/>
              <a:gd name="T10" fmla="*/ 379316 w 192"/>
              <a:gd name="T11" fmla="*/ 197560 h 192"/>
              <a:gd name="T12" fmla="*/ 373389 w 192"/>
              <a:gd name="T13" fmla="*/ 213365 h 192"/>
              <a:gd name="T14" fmla="*/ 373389 w 192"/>
              <a:gd name="T15" fmla="*/ 213365 h 192"/>
              <a:gd name="T16" fmla="*/ 239048 w 192"/>
              <a:gd name="T17" fmla="*/ 371413 h 192"/>
              <a:gd name="T18" fmla="*/ 239048 w 192"/>
              <a:gd name="T19" fmla="*/ 371413 h 192"/>
              <a:gd name="T20" fmla="*/ 221268 w 192"/>
              <a:gd name="T21" fmla="*/ 379315 h 192"/>
              <a:gd name="T22" fmla="*/ 219292 w 192"/>
              <a:gd name="T23" fmla="*/ 379315 h 192"/>
              <a:gd name="T24" fmla="*/ 217316 w 192"/>
              <a:gd name="T25" fmla="*/ 379315 h 192"/>
              <a:gd name="T26" fmla="*/ 217316 w 192"/>
              <a:gd name="T27" fmla="*/ 379315 h 192"/>
              <a:gd name="T28" fmla="*/ 205463 w 192"/>
              <a:gd name="T29" fmla="*/ 373388 h 192"/>
              <a:gd name="T30" fmla="*/ 205463 w 192"/>
              <a:gd name="T31" fmla="*/ 373388 h 192"/>
              <a:gd name="T32" fmla="*/ 7902 w 192"/>
              <a:gd name="T33" fmla="*/ 191633 h 192"/>
              <a:gd name="T34" fmla="*/ 7902 w 192"/>
              <a:gd name="T35" fmla="*/ 191633 h 192"/>
              <a:gd name="T36" fmla="*/ 0 w 192"/>
              <a:gd name="T37" fmla="*/ 173853 h 192"/>
              <a:gd name="T38" fmla="*/ 0 w 192"/>
              <a:gd name="T39" fmla="*/ 173853 h 192"/>
              <a:gd name="T40" fmla="*/ 0 w 192"/>
              <a:gd name="T41" fmla="*/ 47414 h 192"/>
              <a:gd name="T42" fmla="*/ 0 w 192"/>
              <a:gd name="T43" fmla="*/ 23707 h 192"/>
              <a:gd name="T44" fmla="*/ 0 w 192"/>
              <a:gd name="T45" fmla="*/ 23707 h 192"/>
              <a:gd name="T46" fmla="*/ 0 w 192"/>
              <a:gd name="T47" fmla="*/ 23707 h 192"/>
              <a:gd name="T48" fmla="*/ 23707 w 192"/>
              <a:gd name="T49" fmla="*/ 0 h 192"/>
              <a:gd name="T50" fmla="*/ 23707 w 192"/>
              <a:gd name="T51" fmla="*/ 0 h 192"/>
              <a:gd name="T52" fmla="*/ 173853 w 192"/>
              <a:gd name="T53" fmla="*/ 0 h 192"/>
              <a:gd name="T54" fmla="*/ 173853 w 192"/>
              <a:gd name="T55" fmla="*/ 0 h 192"/>
              <a:gd name="T56" fmla="*/ 173853 w 192"/>
              <a:gd name="T57" fmla="*/ 0 h 192"/>
              <a:gd name="T58" fmla="*/ 191634 w 192"/>
              <a:gd name="T59" fmla="*/ 7902 h 192"/>
              <a:gd name="T60" fmla="*/ 371414 w 192"/>
              <a:gd name="T61" fmla="*/ 179780 h 192"/>
              <a:gd name="T62" fmla="*/ 379316 w 192"/>
              <a:gd name="T63" fmla="*/ 193609 h 192"/>
              <a:gd name="T64" fmla="*/ 63219 w 192"/>
              <a:gd name="T65" fmla="*/ 31610 h 192"/>
              <a:gd name="T66" fmla="*/ 31610 w 192"/>
              <a:gd name="T67" fmla="*/ 63219 h 192"/>
              <a:gd name="T68" fmla="*/ 63219 w 192"/>
              <a:gd name="T69" fmla="*/ 94829 h 192"/>
              <a:gd name="T70" fmla="*/ 94829 w 192"/>
              <a:gd name="T71" fmla="*/ 63219 h 192"/>
              <a:gd name="T72" fmla="*/ 63219 w 192"/>
              <a:gd name="T73" fmla="*/ 31610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2" h="192">
                <a:moveTo>
                  <a:pt x="192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2" y="98"/>
                  <a:pt x="192" y="98"/>
                  <a:pt x="192" y="99"/>
                </a:cubicBezTo>
                <a:cubicBezTo>
                  <a:pt x="192" y="99"/>
                  <a:pt x="192" y="99"/>
                  <a:pt x="192" y="99"/>
                </a:cubicBezTo>
                <a:cubicBezTo>
                  <a:pt x="192" y="99"/>
                  <a:pt x="192" y="99"/>
                  <a:pt x="192" y="100"/>
                </a:cubicBezTo>
                <a:cubicBezTo>
                  <a:pt x="192" y="100"/>
                  <a:pt x="192" y="100"/>
                  <a:pt x="192" y="100"/>
                </a:cubicBezTo>
                <a:cubicBezTo>
                  <a:pt x="192" y="103"/>
                  <a:pt x="191" y="106"/>
                  <a:pt x="189" y="108"/>
                </a:cubicBezTo>
                <a:cubicBezTo>
                  <a:pt x="189" y="108"/>
                  <a:pt x="189" y="108"/>
                  <a:pt x="189" y="10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19" y="190"/>
                  <a:pt x="116" y="192"/>
                  <a:pt x="112" y="192"/>
                </a:cubicBezTo>
                <a:cubicBezTo>
                  <a:pt x="112" y="192"/>
                  <a:pt x="111" y="192"/>
                  <a:pt x="111" y="192"/>
                </a:cubicBezTo>
                <a:cubicBezTo>
                  <a:pt x="111" y="192"/>
                  <a:pt x="110" y="192"/>
                  <a:pt x="110" y="192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08" y="191"/>
                  <a:pt x="106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4" y="97"/>
                  <a:pt x="4" y="97"/>
                  <a:pt x="4" y="97"/>
                </a:cubicBezTo>
                <a:cubicBezTo>
                  <a:pt x="4" y="97"/>
                  <a:pt x="4" y="97"/>
                  <a:pt x="4" y="97"/>
                </a:cubicBezTo>
                <a:cubicBezTo>
                  <a:pt x="2" y="95"/>
                  <a:pt x="0" y="92"/>
                  <a:pt x="0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1" y="0"/>
                  <a:pt x="94" y="1"/>
                  <a:pt x="97" y="4"/>
                </a:cubicBezTo>
                <a:cubicBezTo>
                  <a:pt x="188" y="91"/>
                  <a:pt x="188" y="91"/>
                  <a:pt x="188" y="91"/>
                </a:cubicBezTo>
                <a:cubicBezTo>
                  <a:pt x="190" y="93"/>
                  <a:pt x="191" y="95"/>
                  <a:pt x="192" y="98"/>
                </a:cubicBezTo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363" y="2073711"/>
            <a:ext cx="5234417" cy="366589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2D5440B-CDEC-4C03-8A99-2BFD7AF1005D}"/>
              </a:ext>
            </a:extLst>
          </p:cNvPr>
          <p:cNvSpPr txBox="1"/>
          <p:nvPr/>
        </p:nvSpPr>
        <p:spPr>
          <a:xfrm>
            <a:off x="912046" y="2030763"/>
            <a:ext cx="2356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i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（这是个车车）</a:t>
            </a:r>
            <a:endParaRPr lang="zh-CN" altLang="en-US" sz="2400" i="1" dirty="0">
              <a:solidFill>
                <a:srgbClr val="1570C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1484" y="1144588"/>
            <a:ext cx="5749031" cy="646927"/>
          </a:xfrm>
        </p:spPr>
        <p:txBody>
          <a:bodyPr/>
          <a:lstStyle/>
          <a:p>
            <a:pPr algn="ctr"/>
            <a:r>
              <a:rPr lang="zh-CN" altLang="en-US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关键商业目标</a:t>
            </a:r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" name="文本框 17"/>
          <p:cNvSpPr txBox="1">
            <a:spLocks noChangeArrowheads="1"/>
          </p:cNvSpPr>
          <p:nvPr/>
        </p:nvSpPr>
        <p:spPr bwMode="auto">
          <a:xfrm>
            <a:off x="-639216" y="416719"/>
            <a:ext cx="996874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智能物流小车产品任务书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893574" y="2398078"/>
            <a:ext cx="6404845" cy="3159759"/>
            <a:chOff x="2893574" y="2398078"/>
            <a:chExt cx="6404845" cy="3159759"/>
          </a:xfrm>
        </p:grpSpPr>
        <p:sp>
          <p:nvSpPr>
            <p:cNvPr id="11" name="Freeform 87"/>
            <p:cNvSpPr>
              <a:spLocks noEditPoints="1"/>
            </p:cNvSpPr>
            <p:nvPr/>
          </p:nvSpPr>
          <p:spPr bwMode="auto">
            <a:xfrm>
              <a:off x="5843585" y="2398078"/>
              <a:ext cx="504825" cy="450850"/>
            </a:xfrm>
            <a:custGeom>
              <a:avLst/>
              <a:gdLst>
                <a:gd name="T0" fmla="*/ 401952 w 256"/>
                <a:gd name="T1" fmla="*/ 206153 h 228"/>
                <a:gd name="T2" fmla="*/ 299493 w 256"/>
                <a:gd name="T3" fmla="*/ 103076 h 228"/>
                <a:gd name="T4" fmla="*/ 401952 w 256"/>
                <a:gd name="T5" fmla="*/ 0 h 228"/>
                <a:gd name="T6" fmla="*/ 504410 w 256"/>
                <a:gd name="T7" fmla="*/ 103076 h 228"/>
                <a:gd name="T8" fmla="*/ 401952 w 256"/>
                <a:gd name="T9" fmla="*/ 206153 h 228"/>
                <a:gd name="T10" fmla="*/ 449240 w 256"/>
                <a:gd name="T11" fmla="*/ 79289 h 228"/>
                <a:gd name="T12" fmla="*/ 425596 w 256"/>
                <a:gd name="T13" fmla="*/ 79289 h 228"/>
                <a:gd name="T14" fmla="*/ 425596 w 256"/>
                <a:gd name="T15" fmla="*/ 55503 h 228"/>
                <a:gd name="T16" fmla="*/ 401952 w 256"/>
                <a:gd name="T17" fmla="*/ 31716 h 228"/>
                <a:gd name="T18" fmla="*/ 378308 w 256"/>
                <a:gd name="T19" fmla="*/ 55503 h 228"/>
                <a:gd name="T20" fmla="*/ 378308 w 256"/>
                <a:gd name="T21" fmla="*/ 79289 h 228"/>
                <a:gd name="T22" fmla="*/ 354663 w 256"/>
                <a:gd name="T23" fmla="*/ 79289 h 228"/>
                <a:gd name="T24" fmla="*/ 331019 w 256"/>
                <a:gd name="T25" fmla="*/ 103076 h 228"/>
                <a:gd name="T26" fmla="*/ 354663 w 256"/>
                <a:gd name="T27" fmla="*/ 126863 h 228"/>
                <a:gd name="T28" fmla="*/ 378308 w 256"/>
                <a:gd name="T29" fmla="*/ 126863 h 228"/>
                <a:gd name="T30" fmla="*/ 378308 w 256"/>
                <a:gd name="T31" fmla="*/ 150650 h 228"/>
                <a:gd name="T32" fmla="*/ 401952 w 256"/>
                <a:gd name="T33" fmla="*/ 174437 h 228"/>
                <a:gd name="T34" fmla="*/ 425596 w 256"/>
                <a:gd name="T35" fmla="*/ 150650 h 228"/>
                <a:gd name="T36" fmla="*/ 425596 w 256"/>
                <a:gd name="T37" fmla="*/ 126863 h 228"/>
                <a:gd name="T38" fmla="*/ 449240 w 256"/>
                <a:gd name="T39" fmla="*/ 126863 h 228"/>
                <a:gd name="T40" fmla="*/ 472884 w 256"/>
                <a:gd name="T41" fmla="*/ 103076 h 228"/>
                <a:gd name="T42" fmla="*/ 449240 w 256"/>
                <a:gd name="T43" fmla="*/ 79289 h 228"/>
                <a:gd name="T44" fmla="*/ 191124 w 256"/>
                <a:gd name="T45" fmla="*/ 275531 h 228"/>
                <a:gd name="T46" fmla="*/ 394070 w 256"/>
                <a:gd name="T47" fmla="*/ 263638 h 228"/>
                <a:gd name="T48" fmla="*/ 409833 w 256"/>
                <a:gd name="T49" fmla="*/ 229939 h 228"/>
                <a:gd name="T50" fmla="*/ 468944 w 256"/>
                <a:gd name="T51" fmla="*/ 210117 h 228"/>
                <a:gd name="T52" fmla="*/ 431507 w 256"/>
                <a:gd name="T53" fmla="*/ 295353 h 228"/>
                <a:gd name="T54" fmla="*/ 411803 w 256"/>
                <a:gd name="T55" fmla="*/ 309229 h 228"/>
                <a:gd name="T56" fmla="*/ 206887 w 256"/>
                <a:gd name="T57" fmla="*/ 323105 h 228"/>
                <a:gd name="T58" fmla="*/ 218709 w 256"/>
                <a:gd name="T59" fmla="*/ 356803 h 228"/>
                <a:gd name="T60" fmla="*/ 441359 w 256"/>
                <a:gd name="T61" fmla="*/ 356803 h 228"/>
                <a:gd name="T62" fmla="*/ 488647 w 256"/>
                <a:gd name="T63" fmla="*/ 404376 h 228"/>
                <a:gd name="T64" fmla="*/ 441359 w 256"/>
                <a:gd name="T65" fmla="*/ 451950 h 228"/>
                <a:gd name="T66" fmla="*/ 394070 w 256"/>
                <a:gd name="T67" fmla="*/ 404376 h 228"/>
                <a:gd name="T68" fmla="*/ 173391 w 256"/>
                <a:gd name="T69" fmla="*/ 404376 h 228"/>
                <a:gd name="T70" fmla="*/ 126103 w 256"/>
                <a:gd name="T71" fmla="*/ 451950 h 228"/>
                <a:gd name="T72" fmla="*/ 78814 w 256"/>
                <a:gd name="T73" fmla="*/ 404376 h 228"/>
                <a:gd name="T74" fmla="*/ 126103 w 256"/>
                <a:gd name="T75" fmla="*/ 356803 h 228"/>
                <a:gd name="T76" fmla="*/ 169450 w 256"/>
                <a:gd name="T77" fmla="*/ 356803 h 228"/>
                <a:gd name="T78" fmla="*/ 76844 w 256"/>
                <a:gd name="T79" fmla="*/ 95147 h 228"/>
                <a:gd name="T80" fmla="*/ 23644 w 256"/>
                <a:gd name="T81" fmla="*/ 95147 h 228"/>
                <a:gd name="T82" fmla="*/ 0 w 256"/>
                <a:gd name="T83" fmla="*/ 71361 h 228"/>
                <a:gd name="T84" fmla="*/ 23644 w 256"/>
                <a:gd name="T85" fmla="*/ 47574 h 228"/>
                <a:gd name="T86" fmla="*/ 94577 w 256"/>
                <a:gd name="T87" fmla="*/ 47574 h 228"/>
                <a:gd name="T88" fmla="*/ 116251 w 256"/>
                <a:gd name="T89" fmla="*/ 63432 h 228"/>
                <a:gd name="T90" fmla="*/ 116251 w 256"/>
                <a:gd name="T91" fmla="*/ 63432 h 228"/>
                <a:gd name="T92" fmla="*/ 130043 w 256"/>
                <a:gd name="T93" fmla="*/ 103076 h 228"/>
                <a:gd name="T94" fmla="*/ 275849 w 256"/>
                <a:gd name="T95" fmla="*/ 103076 h 228"/>
                <a:gd name="T96" fmla="*/ 285701 w 256"/>
                <a:gd name="T97" fmla="*/ 150650 h 228"/>
                <a:gd name="T98" fmla="*/ 147776 w 256"/>
                <a:gd name="T99" fmla="*/ 150650 h 228"/>
                <a:gd name="T100" fmla="*/ 191124 w 256"/>
                <a:gd name="T101" fmla="*/ 275531 h 22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56" h="228">
                  <a:moveTo>
                    <a:pt x="204" y="104"/>
                  </a:moveTo>
                  <a:cubicBezTo>
                    <a:pt x="175" y="104"/>
                    <a:pt x="152" y="81"/>
                    <a:pt x="152" y="52"/>
                  </a:cubicBezTo>
                  <a:cubicBezTo>
                    <a:pt x="152" y="23"/>
                    <a:pt x="175" y="0"/>
                    <a:pt x="204" y="0"/>
                  </a:cubicBezTo>
                  <a:cubicBezTo>
                    <a:pt x="233" y="0"/>
                    <a:pt x="256" y="23"/>
                    <a:pt x="256" y="52"/>
                  </a:cubicBezTo>
                  <a:cubicBezTo>
                    <a:pt x="256" y="81"/>
                    <a:pt x="233" y="104"/>
                    <a:pt x="204" y="104"/>
                  </a:cubicBezTo>
                  <a:moveTo>
                    <a:pt x="228" y="40"/>
                  </a:moveTo>
                  <a:cubicBezTo>
                    <a:pt x="216" y="40"/>
                    <a:pt x="216" y="40"/>
                    <a:pt x="216" y="40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1"/>
                    <a:pt x="211" y="16"/>
                    <a:pt x="204" y="16"/>
                  </a:cubicBezTo>
                  <a:cubicBezTo>
                    <a:pt x="197" y="16"/>
                    <a:pt x="192" y="21"/>
                    <a:pt x="192" y="28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3" y="40"/>
                    <a:pt x="168" y="45"/>
                    <a:pt x="168" y="52"/>
                  </a:cubicBezTo>
                  <a:cubicBezTo>
                    <a:pt x="168" y="59"/>
                    <a:pt x="173" y="64"/>
                    <a:pt x="180" y="6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192" y="83"/>
                    <a:pt x="197" y="88"/>
                    <a:pt x="204" y="88"/>
                  </a:cubicBezTo>
                  <a:cubicBezTo>
                    <a:pt x="211" y="88"/>
                    <a:pt x="216" y="83"/>
                    <a:pt x="216" y="76"/>
                  </a:cubicBezTo>
                  <a:cubicBezTo>
                    <a:pt x="216" y="64"/>
                    <a:pt x="216" y="64"/>
                    <a:pt x="216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5" y="64"/>
                    <a:pt x="240" y="59"/>
                    <a:pt x="240" y="52"/>
                  </a:cubicBezTo>
                  <a:cubicBezTo>
                    <a:pt x="240" y="45"/>
                    <a:pt x="235" y="40"/>
                    <a:pt x="228" y="40"/>
                  </a:cubicBezTo>
                  <a:moveTo>
                    <a:pt x="97" y="139"/>
                  </a:moveTo>
                  <a:cubicBezTo>
                    <a:pt x="200" y="133"/>
                    <a:pt x="200" y="133"/>
                    <a:pt x="200" y="133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19" y="115"/>
                    <a:pt x="229" y="112"/>
                    <a:pt x="238" y="106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17" y="153"/>
                    <a:pt x="213" y="156"/>
                    <a:pt x="209" y="156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224" y="180"/>
                    <a:pt x="224" y="180"/>
                    <a:pt x="224" y="180"/>
                  </a:cubicBezTo>
                  <a:cubicBezTo>
                    <a:pt x="237" y="180"/>
                    <a:pt x="248" y="191"/>
                    <a:pt x="248" y="204"/>
                  </a:cubicBezTo>
                  <a:cubicBezTo>
                    <a:pt x="248" y="217"/>
                    <a:pt x="237" y="228"/>
                    <a:pt x="224" y="228"/>
                  </a:cubicBezTo>
                  <a:cubicBezTo>
                    <a:pt x="211" y="228"/>
                    <a:pt x="200" y="217"/>
                    <a:pt x="200" y="204"/>
                  </a:cubicBezTo>
                  <a:cubicBezTo>
                    <a:pt x="88" y="204"/>
                    <a:pt x="88" y="204"/>
                    <a:pt x="88" y="204"/>
                  </a:cubicBezTo>
                  <a:cubicBezTo>
                    <a:pt x="88" y="217"/>
                    <a:pt x="77" y="228"/>
                    <a:pt x="64" y="228"/>
                  </a:cubicBezTo>
                  <a:cubicBezTo>
                    <a:pt x="51" y="228"/>
                    <a:pt x="40" y="217"/>
                    <a:pt x="40" y="204"/>
                  </a:cubicBezTo>
                  <a:cubicBezTo>
                    <a:pt x="40" y="191"/>
                    <a:pt x="51" y="180"/>
                    <a:pt x="64" y="180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5" y="48"/>
                    <a:pt x="0" y="43"/>
                    <a:pt x="0" y="36"/>
                  </a:cubicBezTo>
                  <a:cubicBezTo>
                    <a:pt x="0" y="29"/>
                    <a:pt x="5" y="24"/>
                    <a:pt x="1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3" y="24"/>
                    <a:pt x="58" y="27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0" y="60"/>
                    <a:pt x="142" y="69"/>
                    <a:pt x="145" y="76"/>
                  </a:cubicBezTo>
                  <a:cubicBezTo>
                    <a:pt x="75" y="76"/>
                    <a:pt x="75" y="76"/>
                    <a:pt x="75" y="76"/>
                  </a:cubicBezTo>
                  <a:lnTo>
                    <a:pt x="97" y="13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893574" y="3128646"/>
              <a:ext cx="6404845" cy="2429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支持企业战略目标：先投入一批生产适用于家庭生活用品的简单搬运，不断优化升级，再投入物流行业领域，与物流企业联合，五年后上市，大批量生产，普及于世界各地。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893574" y="2398078"/>
            <a:ext cx="6404845" cy="2211807"/>
            <a:chOff x="2893574" y="2398078"/>
            <a:chExt cx="6404845" cy="2211807"/>
          </a:xfrm>
        </p:grpSpPr>
        <p:sp>
          <p:nvSpPr>
            <p:cNvPr id="24" name="Freeform 87"/>
            <p:cNvSpPr>
              <a:spLocks noEditPoints="1"/>
            </p:cNvSpPr>
            <p:nvPr/>
          </p:nvSpPr>
          <p:spPr bwMode="auto">
            <a:xfrm>
              <a:off x="5843585" y="2398078"/>
              <a:ext cx="504825" cy="450850"/>
            </a:xfrm>
            <a:custGeom>
              <a:avLst/>
              <a:gdLst>
                <a:gd name="T0" fmla="*/ 401952 w 256"/>
                <a:gd name="T1" fmla="*/ 206153 h 228"/>
                <a:gd name="T2" fmla="*/ 299493 w 256"/>
                <a:gd name="T3" fmla="*/ 103076 h 228"/>
                <a:gd name="T4" fmla="*/ 401952 w 256"/>
                <a:gd name="T5" fmla="*/ 0 h 228"/>
                <a:gd name="T6" fmla="*/ 504410 w 256"/>
                <a:gd name="T7" fmla="*/ 103076 h 228"/>
                <a:gd name="T8" fmla="*/ 401952 w 256"/>
                <a:gd name="T9" fmla="*/ 206153 h 228"/>
                <a:gd name="T10" fmla="*/ 449240 w 256"/>
                <a:gd name="T11" fmla="*/ 79289 h 228"/>
                <a:gd name="T12" fmla="*/ 425596 w 256"/>
                <a:gd name="T13" fmla="*/ 79289 h 228"/>
                <a:gd name="T14" fmla="*/ 425596 w 256"/>
                <a:gd name="T15" fmla="*/ 55503 h 228"/>
                <a:gd name="T16" fmla="*/ 401952 w 256"/>
                <a:gd name="T17" fmla="*/ 31716 h 228"/>
                <a:gd name="T18" fmla="*/ 378308 w 256"/>
                <a:gd name="T19" fmla="*/ 55503 h 228"/>
                <a:gd name="T20" fmla="*/ 378308 w 256"/>
                <a:gd name="T21" fmla="*/ 79289 h 228"/>
                <a:gd name="T22" fmla="*/ 354663 w 256"/>
                <a:gd name="T23" fmla="*/ 79289 h 228"/>
                <a:gd name="T24" fmla="*/ 331019 w 256"/>
                <a:gd name="T25" fmla="*/ 103076 h 228"/>
                <a:gd name="T26" fmla="*/ 354663 w 256"/>
                <a:gd name="T27" fmla="*/ 126863 h 228"/>
                <a:gd name="T28" fmla="*/ 378308 w 256"/>
                <a:gd name="T29" fmla="*/ 126863 h 228"/>
                <a:gd name="T30" fmla="*/ 378308 w 256"/>
                <a:gd name="T31" fmla="*/ 150650 h 228"/>
                <a:gd name="T32" fmla="*/ 401952 w 256"/>
                <a:gd name="T33" fmla="*/ 174437 h 228"/>
                <a:gd name="T34" fmla="*/ 425596 w 256"/>
                <a:gd name="T35" fmla="*/ 150650 h 228"/>
                <a:gd name="T36" fmla="*/ 425596 w 256"/>
                <a:gd name="T37" fmla="*/ 126863 h 228"/>
                <a:gd name="T38" fmla="*/ 449240 w 256"/>
                <a:gd name="T39" fmla="*/ 126863 h 228"/>
                <a:gd name="T40" fmla="*/ 472884 w 256"/>
                <a:gd name="T41" fmla="*/ 103076 h 228"/>
                <a:gd name="T42" fmla="*/ 449240 w 256"/>
                <a:gd name="T43" fmla="*/ 79289 h 228"/>
                <a:gd name="T44" fmla="*/ 191124 w 256"/>
                <a:gd name="T45" fmla="*/ 275531 h 228"/>
                <a:gd name="T46" fmla="*/ 394070 w 256"/>
                <a:gd name="T47" fmla="*/ 263638 h 228"/>
                <a:gd name="T48" fmla="*/ 409833 w 256"/>
                <a:gd name="T49" fmla="*/ 229939 h 228"/>
                <a:gd name="T50" fmla="*/ 468944 w 256"/>
                <a:gd name="T51" fmla="*/ 210117 h 228"/>
                <a:gd name="T52" fmla="*/ 431507 w 256"/>
                <a:gd name="T53" fmla="*/ 295353 h 228"/>
                <a:gd name="T54" fmla="*/ 411803 w 256"/>
                <a:gd name="T55" fmla="*/ 309229 h 228"/>
                <a:gd name="T56" fmla="*/ 206887 w 256"/>
                <a:gd name="T57" fmla="*/ 323105 h 228"/>
                <a:gd name="T58" fmla="*/ 218709 w 256"/>
                <a:gd name="T59" fmla="*/ 356803 h 228"/>
                <a:gd name="T60" fmla="*/ 441359 w 256"/>
                <a:gd name="T61" fmla="*/ 356803 h 228"/>
                <a:gd name="T62" fmla="*/ 488647 w 256"/>
                <a:gd name="T63" fmla="*/ 404376 h 228"/>
                <a:gd name="T64" fmla="*/ 441359 w 256"/>
                <a:gd name="T65" fmla="*/ 451950 h 228"/>
                <a:gd name="T66" fmla="*/ 394070 w 256"/>
                <a:gd name="T67" fmla="*/ 404376 h 228"/>
                <a:gd name="T68" fmla="*/ 173391 w 256"/>
                <a:gd name="T69" fmla="*/ 404376 h 228"/>
                <a:gd name="T70" fmla="*/ 126103 w 256"/>
                <a:gd name="T71" fmla="*/ 451950 h 228"/>
                <a:gd name="T72" fmla="*/ 78814 w 256"/>
                <a:gd name="T73" fmla="*/ 404376 h 228"/>
                <a:gd name="T74" fmla="*/ 126103 w 256"/>
                <a:gd name="T75" fmla="*/ 356803 h 228"/>
                <a:gd name="T76" fmla="*/ 169450 w 256"/>
                <a:gd name="T77" fmla="*/ 356803 h 228"/>
                <a:gd name="T78" fmla="*/ 76844 w 256"/>
                <a:gd name="T79" fmla="*/ 95147 h 228"/>
                <a:gd name="T80" fmla="*/ 23644 w 256"/>
                <a:gd name="T81" fmla="*/ 95147 h 228"/>
                <a:gd name="T82" fmla="*/ 0 w 256"/>
                <a:gd name="T83" fmla="*/ 71361 h 228"/>
                <a:gd name="T84" fmla="*/ 23644 w 256"/>
                <a:gd name="T85" fmla="*/ 47574 h 228"/>
                <a:gd name="T86" fmla="*/ 94577 w 256"/>
                <a:gd name="T87" fmla="*/ 47574 h 228"/>
                <a:gd name="T88" fmla="*/ 116251 w 256"/>
                <a:gd name="T89" fmla="*/ 63432 h 228"/>
                <a:gd name="T90" fmla="*/ 116251 w 256"/>
                <a:gd name="T91" fmla="*/ 63432 h 228"/>
                <a:gd name="T92" fmla="*/ 130043 w 256"/>
                <a:gd name="T93" fmla="*/ 103076 h 228"/>
                <a:gd name="T94" fmla="*/ 275849 w 256"/>
                <a:gd name="T95" fmla="*/ 103076 h 228"/>
                <a:gd name="T96" fmla="*/ 285701 w 256"/>
                <a:gd name="T97" fmla="*/ 150650 h 228"/>
                <a:gd name="T98" fmla="*/ 147776 w 256"/>
                <a:gd name="T99" fmla="*/ 150650 h 228"/>
                <a:gd name="T100" fmla="*/ 191124 w 256"/>
                <a:gd name="T101" fmla="*/ 275531 h 22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56" h="228">
                  <a:moveTo>
                    <a:pt x="204" y="104"/>
                  </a:moveTo>
                  <a:cubicBezTo>
                    <a:pt x="175" y="104"/>
                    <a:pt x="152" y="81"/>
                    <a:pt x="152" y="52"/>
                  </a:cubicBezTo>
                  <a:cubicBezTo>
                    <a:pt x="152" y="23"/>
                    <a:pt x="175" y="0"/>
                    <a:pt x="204" y="0"/>
                  </a:cubicBezTo>
                  <a:cubicBezTo>
                    <a:pt x="233" y="0"/>
                    <a:pt x="256" y="23"/>
                    <a:pt x="256" y="52"/>
                  </a:cubicBezTo>
                  <a:cubicBezTo>
                    <a:pt x="256" y="81"/>
                    <a:pt x="233" y="104"/>
                    <a:pt x="204" y="104"/>
                  </a:cubicBezTo>
                  <a:moveTo>
                    <a:pt x="228" y="40"/>
                  </a:moveTo>
                  <a:cubicBezTo>
                    <a:pt x="216" y="40"/>
                    <a:pt x="216" y="40"/>
                    <a:pt x="216" y="40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1"/>
                    <a:pt x="211" y="16"/>
                    <a:pt x="204" y="16"/>
                  </a:cubicBezTo>
                  <a:cubicBezTo>
                    <a:pt x="197" y="16"/>
                    <a:pt x="192" y="21"/>
                    <a:pt x="192" y="28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3" y="40"/>
                    <a:pt x="168" y="45"/>
                    <a:pt x="168" y="52"/>
                  </a:cubicBezTo>
                  <a:cubicBezTo>
                    <a:pt x="168" y="59"/>
                    <a:pt x="173" y="64"/>
                    <a:pt x="180" y="6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192" y="83"/>
                    <a:pt x="197" y="88"/>
                    <a:pt x="204" y="88"/>
                  </a:cubicBezTo>
                  <a:cubicBezTo>
                    <a:pt x="211" y="88"/>
                    <a:pt x="216" y="83"/>
                    <a:pt x="216" y="76"/>
                  </a:cubicBezTo>
                  <a:cubicBezTo>
                    <a:pt x="216" y="64"/>
                    <a:pt x="216" y="64"/>
                    <a:pt x="216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5" y="64"/>
                    <a:pt x="240" y="59"/>
                    <a:pt x="240" y="52"/>
                  </a:cubicBezTo>
                  <a:cubicBezTo>
                    <a:pt x="240" y="45"/>
                    <a:pt x="235" y="40"/>
                    <a:pt x="228" y="40"/>
                  </a:cubicBezTo>
                  <a:moveTo>
                    <a:pt x="97" y="139"/>
                  </a:moveTo>
                  <a:cubicBezTo>
                    <a:pt x="200" y="133"/>
                    <a:pt x="200" y="133"/>
                    <a:pt x="200" y="133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19" y="115"/>
                    <a:pt x="229" y="112"/>
                    <a:pt x="238" y="106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17" y="153"/>
                    <a:pt x="213" y="156"/>
                    <a:pt x="209" y="156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224" y="180"/>
                    <a:pt x="224" y="180"/>
                    <a:pt x="224" y="180"/>
                  </a:cubicBezTo>
                  <a:cubicBezTo>
                    <a:pt x="237" y="180"/>
                    <a:pt x="248" y="191"/>
                    <a:pt x="248" y="204"/>
                  </a:cubicBezTo>
                  <a:cubicBezTo>
                    <a:pt x="248" y="217"/>
                    <a:pt x="237" y="228"/>
                    <a:pt x="224" y="228"/>
                  </a:cubicBezTo>
                  <a:cubicBezTo>
                    <a:pt x="211" y="228"/>
                    <a:pt x="200" y="217"/>
                    <a:pt x="200" y="204"/>
                  </a:cubicBezTo>
                  <a:cubicBezTo>
                    <a:pt x="88" y="204"/>
                    <a:pt x="88" y="204"/>
                    <a:pt x="88" y="204"/>
                  </a:cubicBezTo>
                  <a:cubicBezTo>
                    <a:pt x="88" y="217"/>
                    <a:pt x="77" y="228"/>
                    <a:pt x="64" y="228"/>
                  </a:cubicBezTo>
                  <a:cubicBezTo>
                    <a:pt x="51" y="228"/>
                    <a:pt x="40" y="217"/>
                    <a:pt x="40" y="204"/>
                  </a:cubicBezTo>
                  <a:cubicBezTo>
                    <a:pt x="40" y="191"/>
                    <a:pt x="51" y="180"/>
                    <a:pt x="64" y="180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5" y="48"/>
                    <a:pt x="0" y="43"/>
                    <a:pt x="0" y="36"/>
                  </a:cubicBezTo>
                  <a:cubicBezTo>
                    <a:pt x="0" y="29"/>
                    <a:pt x="5" y="24"/>
                    <a:pt x="1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3" y="24"/>
                    <a:pt x="58" y="27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0" y="60"/>
                    <a:pt x="142" y="69"/>
                    <a:pt x="145" y="76"/>
                  </a:cubicBezTo>
                  <a:cubicBezTo>
                    <a:pt x="75" y="76"/>
                    <a:pt x="75" y="76"/>
                    <a:pt x="75" y="76"/>
                  </a:cubicBezTo>
                  <a:lnTo>
                    <a:pt x="97" y="13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893574" y="3128646"/>
              <a:ext cx="6404845" cy="14812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产品推出时间：在制作成功后小批量推出（年底），优化生产后大批量投入市场（约为明年六月）。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893574" y="2398078"/>
            <a:ext cx="6404845" cy="2211807"/>
            <a:chOff x="2893574" y="2398078"/>
            <a:chExt cx="6404845" cy="2211807"/>
          </a:xfrm>
        </p:grpSpPr>
        <p:sp>
          <p:nvSpPr>
            <p:cNvPr id="30" name="Freeform 87"/>
            <p:cNvSpPr>
              <a:spLocks noEditPoints="1"/>
            </p:cNvSpPr>
            <p:nvPr/>
          </p:nvSpPr>
          <p:spPr bwMode="auto">
            <a:xfrm>
              <a:off x="5843585" y="2398078"/>
              <a:ext cx="504825" cy="450850"/>
            </a:xfrm>
            <a:custGeom>
              <a:avLst/>
              <a:gdLst>
                <a:gd name="T0" fmla="*/ 401952 w 256"/>
                <a:gd name="T1" fmla="*/ 206153 h 228"/>
                <a:gd name="T2" fmla="*/ 299493 w 256"/>
                <a:gd name="T3" fmla="*/ 103076 h 228"/>
                <a:gd name="T4" fmla="*/ 401952 w 256"/>
                <a:gd name="T5" fmla="*/ 0 h 228"/>
                <a:gd name="T6" fmla="*/ 504410 w 256"/>
                <a:gd name="T7" fmla="*/ 103076 h 228"/>
                <a:gd name="T8" fmla="*/ 401952 w 256"/>
                <a:gd name="T9" fmla="*/ 206153 h 228"/>
                <a:gd name="T10" fmla="*/ 449240 w 256"/>
                <a:gd name="T11" fmla="*/ 79289 h 228"/>
                <a:gd name="T12" fmla="*/ 425596 w 256"/>
                <a:gd name="T13" fmla="*/ 79289 h 228"/>
                <a:gd name="T14" fmla="*/ 425596 w 256"/>
                <a:gd name="T15" fmla="*/ 55503 h 228"/>
                <a:gd name="T16" fmla="*/ 401952 w 256"/>
                <a:gd name="T17" fmla="*/ 31716 h 228"/>
                <a:gd name="T18" fmla="*/ 378308 w 256"/>
                <a:gd name="T19" fmla="*/ 55503 h 228"/>
                <a:gd name="T20" fmla="*/ 378308 w 256"/>
                <a:gd name="T21" fmla="*/ 79289 h 228"/>
                <a:gd name="T22" fmla="*/ 354663 w 256"/>
                <a:gd name="T23" fmla="*/ 79289 h 228"/>
                <a:gd name="T24" fmla="*/ 331019 w 256"/>
                <a:gd name="T25" fmla="*/ 103076 h 228"/>
                <a:gd name="T26" fmla="*/ 354663 w 256"/>
                <a:gd name="T27" fmla="*/ 126863 h 228"/>
                <a:gd name="T28" fmla="*/ 378308 w 256"/>
                <a:gd name="T29" fmla="*/ 126863 h 228"/>
                <a:gd name="T30" fmla="*/ 378308 w 256"/>
                <a:gd name="T31" fmla="*/ 150650 h 228"/>
                <a:gd name="T32" fmla="*/ 401952 w 256"/>
                <a:gd name="T33" fmla="*/ 174437 h 228"/>
                <a:gd name="T34" fmla="*/ 425596 w 256"/>
                <a:gd name="T35" fmla="*/ 150650 h 228"/>
                <a:gd name="T36" fmla="*/ 425596 w 256"/>
                <a:gd name="T37" fmla="*/ 126863 h 228"/>
                <a:gd name="T38" fmla="*/ 449240 w 256"/>
                <a:gd name="T39" fmla="*/ 126863 h 228"/>
                <a:gd name="T40" fmla="*/ 472884 w 256"/>
                <a:gd name="T41" fmla="*/ 103076 h 228"/>
                <a:gd name="T42" fmla="*/ 449240 w 256"/>
                <a:gd name="T43" fmla="*/ 79289 h 228"/>
                <a:gd name="T44" fmla="*/ 191124 w 256"/>
                <a:gd name="T45" fmla="*/ 275531 h 228"/>
                <a:gd name="T46" fmla="*/ 394070 w 256"/>
                <a:gd name="T47" fmla="*/ 263638 h 228"/>
                <a:gd name="T48" fmla="*/ 409833 w 256"/>
                <a:gd name="T49" fmla="*/ 229939 h 228"/>
                <a:gd name="T50" fmla="*/ 468944 w 256"/>
                <a:gd name="T51" fmla="*/ 210117 h 228"/>
                <a:gd name="T52" fmla="*/ 431507 w 256"/>
                <a:gd name="T53" fmla="*/ 295353 h 228"/>
                <a:gd name="T54" fmla="*/ 411803 w 256"/>
                <a:gd name="T55" fmla="*/ 309229 h 228"/>
                <a:gd name="T56" fmla="*/ 206887 w 256"/>
                <a:gd name="T57" fmla="*/ 323105 h 228"/>
                <a:gd name="T58" fmla="*/ 218709 w 256"/>
                <a:gd name="T59" fmla="*/ 356803 h 228"/>
                <a:gd name="T60" fmla="*/ 441359 w 256"/>
                <a:gd name="T61" fmla="*/ 356803 h 228"/>
                <a:gd name="T62" fmla="*/ 488647 w 256"/>
                <a:gd name="T63" fmla="*/ 404376 h 228"/>
                <a:gd name="T64" fmla="*/ 441359 w 256"/>
                <a:gd name="T65" fmla="*/ 451950 h 228"/>
                <a:gd name="T66" fmla="*/ 394070 w 256"/>
                <a:gd name="T67" fmla="*/ 404376 h 228"/>
                <a:gd name="T68" fmla="*/ 173391 w 256"/>
                <a:gd name="T69" fmla="*/ 404376 h 228"/>
                <a:gd name="T70" fmla="*/ 126103 w 256"/>
                <a:gd name="T71" fmla="*/ 451950 h 228"/>
                <a:gd name="T72" fmla="*/ 78814 w 256"/>
                <a:gd name="T73" fmla="*/ 404376 h 228"/>
                <a:gd name="T74" fmla="*/ 126103 w 256"/>
                <a:gd name="T75" fmla="*/ 356803 h 228"/>
                <a:gd name="T76" fmla="*/ 169450 w 256"/>
                <a:gd name="T77" fmla="*/ 356803 h 228"/>
                <a:gd name="T78" fmla="*/ 76844 w 256"/>
                <a:gd name="T79" fmla="*/ 95147 h 228"/>
                <a:gd name="T80" fmla="*/ 23644 w 256"/>
                <a:gd name="T81" fmla="*/ 95147 h 228"/>
                <a:gd name="T82" fmla="*/ 0 w 256"/>
                <a:gd name="T83" fmla="*/ 71361 h 228"/>
                <a:gd name="T84" fmla="*/ 23644 w 256"/>
                <a:gd name="T85" fmla="*/ 47574 h 228"/>
                <a:gd name="T86" fmla="*/ 94577 w 256"/>
                <a:gd name="T87" fmla="*/ 47574 h 228"/>
                <a:gd name="T88" fmla="*/ 116251 w 256"/>
                <a:gd name="T89" fmla="*/ 63432 h 228"/>
                <a:gd name="T90" fmla="*/ 116251 w 256"/>
                <a:gd name="T91" fmla="*/ 63432 h 228"/>
                <a:gd name="T92" fmla="*/ 130043 w 256"/>
                <a:gd name="T93" fmla="*/ 103076 h 228"/>
                <a:gd name="T94" fmla="*/ 275849 w 256"/>
                <a:gd name="T95" fmla="*/ 103076 h 228"/>
                <a:gd name="T96" fmla="*/ 285701 w 256"/>
                <a:gd name="T97" fmla="*/ 150650 h 228"/>
                <a:gd name="T98" fmla="*/ 147776 w 256"/>
                <a:gd name="T99" fmla="*/ 150650 h 228"/>
                <a:gd name="T100" fmla="*/ 191124 w 256"/>
                <a:gd name="T101" fmla="*/ 275531 h 22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56" h="228">
                  <a:moveTo>
                    <a:pt x="204" y="104"/>
                  </a:moveTo>
                  <a:cubicBezTo>
                    <a:pt x="175" y="104"/>
                    <a:pt x="152" y="81"/>
                    <a:pt x="152" y="52"/>
                  </a:cubicBezTo>
                  <a:cubicBezTo>
                    <a:pt x="152" y="23"/>
                    <a:pt x="175" y="0"/>
                    <a:pt x="204" y="0"/>
                  </a:cubicBezTo>
                  <a:cubicBezTo>
                    <a:pt x="233" y="0"/>
                    <a:pt x="256" y="23"/>
                    <a:pt x="256" y="52"/>
                  </a:cubicBezTo>
                  <a:cubicBezTo>
                    <a:pt x="256" y="81"/>
                    <a:pt x="233" y="104"/>
                    <a:pt x="204" y="104"/>
                  </a:cubicBezTo>
                  <a:moveTo>
                    <a:pt x="228" y="40"/>
                  </a:moveTo>
                  <a:cubicBezTo>
                    <a:pt x="216" y="40"/>
                    <a:pt x="216" y="40"/>
                    <a:pt x="216" y="40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1"/>
                    <a:pt x="211" y="16"/>
                    <a:pt x="204" y="16"/>
                  </a:cubicBezTo>
                  <a:cubicBezTo>
                    <a:pt x="197" y="16"/>
                    <a:pt x="192" y="21"/>
                    <a:pt x="192" y="28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3" y="40"/>
                    <a:pt x="168" y="45"/>
                    <a:pt x="168" y="52"/>
                  </a:cubicBezTo>
                  <a:cubicBezTo>
                    <a:pt x="168" y="59"/>
                    <a:pt x="173" y="64"/>
                    <a:pt x="180" y="6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192" y="83"/>
                    <a:pt x="197" y="88"/>
                    <a:pt x="204" y="88"/>
                  </a:cubicBezTo>
                  <a:cubicBezTo>
                    <a:pt x="211" y="88"/>
                    <a:pt x="216" y="83"/>
                    <a:pt x="216" y="76"/>
                  </a:cubicBezTo>
                  <a:cubicBezTo>
                    <a:pt x="216" y="64"/>
                    <a:pt x="216" y="64"/>
                    <a:pt x="216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5" y="64"/>
                    <a:pt x="240" y="59"/>
                    <a:pt x="240" y="52"/>
                  </a:cubicBezTo>
                  <a:cubicBezTo>
                    <a:pt x="240" y="45"/>
                    <a:pt x="235" y="40"/>
                    <a:pt x="228" y="40"/>
                  </a:cubicBezTo>
                  <a:moveTo>
                    <a:pt x="97" y="139"/>
                  </a:moveTo>
                  <a:cubicBezTo>
                    <a:pt x="200" y="133"/>
                    <a:pt x="200" y="133"/>
                    <a:pt x="200" y="133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19" y="115"/>
                    <a:pt x="229" y="112"/>
                    <a:pt x="238" y="106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17" y="153"/>
                    <a:pt x="213" y="156"/>
                    <a:pt x="209" y="156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224" y="180"/>
                    <a:pt x="224" y="180"/>
                    <a:pt x="224" y="180"/>
                  </a:cubicBezTo>
                  <a:cubicBezTo>
                    <a:pt x="237" y="180"/>
                    <a:pt x="248" y="191"/>
                    <a:pt x="248" y="204"/>
                  </a:cubicBezTo>
                  <a:cubicBezTo>
                    <a:pt x="248" y="217"/>
                    <a:pt x="237" y="228"/>
                    <a:pt x="224" y="228"/>
                  </a:cubicBezTo>
                  <a:cubicBezTo>
                    <a:pt x="211" y="228"/>
                    <a:pt x="200" y="217"/>
                    <a:pt x="200" y="204"/>
                  </a:cubicBezTo>
                  <a:cubicBezTo>
                    <a:pt x="88" y="204"/>
                    <a:pt x="88" y="204"/>
                    <a:pt x="88" y="204"/>
                  </a:cubicBezTo>
                  <a:cubicBezTo>
                    <a:pt x="88" y="217"/>
                    <a:pt x="77" y="228"/>
                    <a:pt x="64" y="228"/>
                  </a:cubicBezTo>
                  <a:cubicBezTo>
                    <a:pt x="51" y="228"/>
                    <a:pt x="40" y="217"/>
                    <a:pt x="40" y="204"/>
                  </a:cubicBezTo>
                  <a:cubicBezTo>
                    <a:pt x="40" y="191"/>
                    <a:pt x="51" y="180"/>
                    <a:pt x="64" y="180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5" y="48"/>
                    <a:pt x="0" y="43"/>
                    <a:pt x="0" y="36"/>
                  </a:cubicBezTo>
                  <a:cubicBezTo>
                    <a:pt x="0" y="29"/>
                    <a:pt x="5" y="24"/>
                    <a:pt x="1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3" y="24"/>
                    <a:pt x="58" y="27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0" y="60"/>
                    <a:pt x="142" y="69"/>
                    <a:pt x="145" y="76"/>
                  </a:cubicBezTo>
                  <a:cubicBezTo>
                    <a:pt x="75" y="76"/>
                    <a:pt x="75" y="76"/>
                    <a:pt x="75" y="76"/>
                  </a:cubicBezTo>
                  <a:lnTo>
                    <a:pt x="97" y="13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893574" y="3128646"/>
              <a:ext cx="6404845" cy="14812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财务绩效：短时间内寻求顾客反馈，薄利多销，适当缩减盈利。同时加强融资，提高偿债能力和抗风险能力。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893574" y="2398078"/>
            <a:ext cx="6404845" cy="2685783"/>
            <a:chOff x="2893574" y="2398078"/>
            <a:chExt cx="6404845" cy="2685783"/>
          </a:xfrm>
        </p:grpSpPr>
        <p:sp>
          <p:nvSpPr>
            <p:cNvPr id="33" name="Freeform 87"/>
            <p:cNvSpPr>
              <a:spLocks noEditPoints="1"/>
            </p:cNvSpPr>
            <p:nvPr/>
          </p:nvSpPr>
          <p:spPr bwMode="auto">
            <a:xfrm>
              <a:off x="5843585" y="2398078"/>
              <a:ext cx="504825" cy="450850"/>
            </a:xfrm>
            <a:custGeom>
              <a:avLst/>
              <a:gdLst>
                <a:gd name="T0" fmla="*/ 401952 w 256"/>
                <a:gd name="T1" fmla="*/ 206153 h 228"/>
                <a:gd name="T2" fmla="*/ 299493 w 256"/>
                <a:gd name="T3" fmla="*/ 103076 h 228"/>
                <a:gd name="T4" fmla="*/ 401952 w 256"/>
                <a:gd name="T5" fmla="*/ 0 h 228"/>
                <a:gd name="T6" fmla="*/ 504410 w 256"/>
                <a:gd name="T7" fmla="*/ 103076 h 228"/>
                <a:gd name="T8" fmla="*/ 401952 w 256"/>
                <a:gd name="T9" fmla="*/ 206153 h 228"/>
                <a:gd name="T10" fmla="*/ 449240 w 256"/>
                <a:gd name="T11" fmla="*/ 79289 h 228"/>
                <a:gd name="T12" fmla="*/ 425596 w 256"/>
                <a:gd name="T13" fmla="*/ 79289 h 228"/>
                <a:gd name="T14" fmla="*/ 425596 w 256"/>
                <a:gd name="T15" fmla="*/ 55503 h 228"/>
                <a:gd name="T16" fmla="*/ 401952 w 256"/>
                <a:gd name="T17" fmla="*/ 31716 h 228"/>
                <a:gd name="T18" fmla="*/ 378308 w 256"/>
                <a:gd name="T19" fmla="*/ 55503 h 228"/>
                <a:gd name="T20" fmla="*/ 378308 w 256"/>
                <a:gd name="T21" fmla="*/ 79289 h 228"/>
                <a:gd name="T22" fmla="*/ 354663 w 256"/>
                <a:gd name="T23" fmla="*/ 79289 h 228"/>
                <a:gd name="T24" fmla="*/ 331019 w 256"/>
                <a:gd name="T25" fmla="*/ 103076 h 228"/>
                <a:gd name="T26" fmla="*/ 354663 w 256"/>
                <a:gd name="T27" fmla="*/ 126863 h 228"/>
                <a:gd name="T28" fmla="*/ 378308 w 256"/>
                <a:gd name="T29" fmla="*/ 126863 h 228"/>
                <a:gd name="T30" fmla="*/ 378308 w 256"/>
                <a:gd name="T31" fmla="*/ 150650 h 228"/>
                <a:gd name="T32" fmla="*/ 401952 w 256"/>
                <a:gd name="T33" fmla="*/ 174437 h 228"/>
                <a:gd name="T34" fmla="*/ 425596 w 256"/>
                <a:gd name="T35" fmla="*/ 150650 h 228"/>
                <a:gd name="T36" fmla="*/ 425596 w 256"/>
                <a:gd name="T37" fmla="*/ 126863 h 228"/>
                <a:gd name="T38" fmla="*/ 449240 w 256"/>
                <a:gd name="T39" fmla="*/ 126863 h 228"/>
                <a:gd name="T40" fmla="*/ 472884 w 256"/>
                <a:gd name="T41" fmla="*/ 103076 h 228"/>
                <a:gd name="T42" fmla="*/ 449240 w 256"/>
                <a:gd name="T43" fmla="*/ 79289 h 228"/>
                <a:gd name="T44" fmla="*/ 191124 w 256"/>
                <a:gd name="T45" fmla="*/ 275531 h 228"/>
                <a:gd name="T46" fmla="*/ 394070 w 256"/>
                <a:gd name="T47" fmla="*/ 263638 h 228"/>
                <a:gd name="T48" fmla="*/ 409833 w 256"/>
                <a:gd name="T49" fmla="*/ 229939 h 228"/>
                <a:gd name="T50" fmla="*/ 468944 w 256"/>
                <a:gd name="T51" fmla="*/ 210117 h 228"/>
                <a:gd name="T52" fmla="*/ 431507 w 256"/>
                <a:gd name="T53" fmla="*/ 295353 h 228"/>
                <a:gd name="T54" fmla="*/ 411803 w 256"/>
                <a:gd name="T55" fmla="*/ 309229 h 228"/>
                <a:gd name="T56" fmla="*/ 206887 w 256"/>
                <a:gd name="T57" fmla="*/ 323105 h 228"/>
                <a:gd name="T58" fmla="*/ 218709 w 256"/>
                <a:gd name="T59" fmla="*/ 356803 h 228"/>
                <a:gd name="T60" fmla="*/ 441359 w 256"/>
                <a:gd name="T61" fmla="*/ 356803 h 228"/>
                <a:gd name="T62" fmla="*/ 488647 w 256"/>
                <a:gd name="T63" fmla="*/ 404376 h 228"/>
                <a:gd name="T64" fmla="*/ 441359 w 256"/>
                <a:gd name="T65" fmla="*/ 451950 h 228"/>
                <a:gd name="T66" fmla="*/ 394070 w 256"/>
                <a:gd name="T67" fmla="*/ 404376 h 228"/>
                <a:gd name="T68" fmla="*/ 173391 w 256"/>
                <a:gd name="T69" fmla="*/ 404376 h 228"/>
                <a:gd name="T70" fmla="*/ 126103 w 256"/>
                <a:gd name="T71" fmla="*/ 451950 h 228"/>
                <a:gd name="T72" fmla="*/ 78814 w 256"/>
                <a:gd name="T73" fmla="*/ 404376 h 228"/>
                <a:gd name="T74" fmla="*/ 126103 w 256"/>
                <a:gd name="T75" fmla="*/ 356803 h 228"/>
                <a:gd name="T76" fmla="*/ 169450 w 256"/>
                <a:gd name="T77" fmla="*/ 356803 h 228"/>
                <a:gd name="T78" fmla="*/ 76844 w 256"/>
                <a:gd name="T79" fmla="*/ 95147 h 228"/>
                <a:gd name="T80" fmla="*/ 23644 w 256"/>
                <a:gd name="T81" fmla="*/ 95147 h 228"/>
                <a:gd name="T82" fmla="*/ 0 w 256"/>
                <a:gd name="T83" fmla="*/ 71361 h 228"/>
                <a:gd name="T84" fmla="*/ 23644 w 256"/>
                <a:gd name="T85" fmla="*/ 47574 h 228"/>
                <a:gd name="T86" fmla="*/ 94577 w 256"/>
                <a:gd name="T87" fmla="*/ 47574 h 228"/>
                <a:gd name="T88" fmla="*/ 116251 w 256"/>
                <a:gd name="T89" fmla="*/ 63432 h 228"/>
                <a:gd name="T90" fmla="*/ 116251 w 256"/>
                <a:gd name="T91" fmla="*/ 63432 h 228"/>
                <a:gd name="T92" fmla="*/ 130043 w 256"/>
                <a:gd name="T93" fmla="*/ 103076 h 228"/>
                <a:gd name="T94" fmla="*/ 275849 w 256"/>
                <a:gd name="T95" fmla="*/ 103076 h 228"/>
                <a:gd name="T96" fmla="*/ 285701 w 256"/>
                <a:gd name="T97" fmla="*/ 150650 h 228"/>
                <a:gd name="T98" fmla="*/ 147776 w 256"/>
                <a:gd name="T99" fmla="*/ 150650 h 228"/>
                <a:gd name="T100" fmla="*/ 191124 w 256"/>
                <a:gd name="T101" fmla="*/ 275531 h 22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56" h="228">
                  <a:moveTo>
                    <a:pt x="204" y="104"/>
                  </a:moveTo>
                  <a:cubicBezTo>
                    <a:pt x="175" y="104"/>
                    <a:pt x="152" y="81"/>
                    <a:pt x="152" y="52"/>
                  </a:cubicBezTo>
                  <a:cubicBezTo>
                    <a:pt x="152" y="23"/>
                    <a:pt x="175" y="0"/>
                    <a:pt x="204" y="0"/>
                  </a:cubicBezTo>
                  <a:cubicBezTo>
                    <a:pt x="233" y="0"/>
                    <a:pt x="256" y="23"/>
                    <a:pt x="256" y="52"/>
                  </a:cubicBezTo>
                  <a:cubicBezTo>
                    <a:pt x="256" y="81"/>
                    <a:pt x="233" y="104"/>
                    <a:pt x="204" y="104"/>
                  </a:cubicBezTo>
                  <a:moveTo>
                    <a:pt x="228" y="40"/>
                  </a:moveTo>
                  <a:cubicBezTo>
                    <a:pt x="216" y="40"/>
                    <a:pt x="216" y="40"/>
                    <a:pt x="216" y="40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1"/>
                    <a:pt x="211" y="16"/>
                    <a:pt x="204" y="16"/>
                  </a:cubicBezTo>
                  <a:cubicBezTo>
                    <a:pt x="197" y="16"/>
                    <a:pt x="192" y="21"/>
                    <a:pt x="192" y="28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3" y="40"/>
                    <a:pt x="168" y="45"/>
                    <a:pt x="168" y="52"/>
                  </a:cubicBezTo>
                  <a:cubicBezTo>
                    <a:pt x="168" y="59"/>
                    <a:pt x="173" y="64"/>
                    <a:pt x="180" y="6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2" y="76"/>
                    <a:pt x="192" y="76"/>
                    <a:pt x="192" y="76"/>
                  </a:cubicBezTo>
                  <a:cubicBezTo>
                    <a:pt x="192" y="83"/>
                    <a:pt x="197" y="88"/>
                    <a:pt x="204" y="88"/>
                  </a:cubicBezTo>
                  <a:cubicBezTo>
                    <a:pt x="211" y="88"/>
                    <a:pt x="216" y="83"/>
                    <a:pt x="216" y="76"/>
                  </a:cubicBezTo>
                  <a:cubicBezTo>
                    <a:pt x="216" y="64"/>
                    <a:pt x="216" y="64"/>
                    <a:pt x="216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35" y="64"/>
                    <a:pt x="240" y="59"/>
                    <a:pt x="240" y="52"/>
                  </a:cubicBezTo>
                  <a:cubicBezTo>
                    <a:pt x="240" y="45"/>
                    <a:pt x="235" y="40"/>
                    <a:pt x="228" y="40"/>
                  </a:cubicBezTo>
                  <a:moveTo>
                    <a:pt x="97" y="139"/>
                  </a:moveTo>
                  <a:cubicBezTo>
                    <a:pt x="200" y="133"/>
                    <a:pt x="200" y="133"/>
                    <a:pt x="200" y="133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19" y="115"/>
                    <a:pt x="229" y="112"/>
                    <a:pt x="238" y="106"/>
                  </a:cubicBezTo>
                  <a:cubicBezTo>
                    <a:pt x="219" y="149"/>
                    <a:pt x="219" y="149"/>
                    <a:pt x="219" y="149"/>
                  </a:cubicBezTo>
                  <a:cubicBezTo>
                    <a:pt x="217" y="153"/>
                    <a:pt x="213" y="156"/>
                    <a:pt x="209" y="156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224" y="180"/>
                    <a:pt x="224" y="180"/>
                    <a:pt x="224" y="180"/>
                  </a:cubicBezTo>
                  <a:cubicBezTo>
                    <a:pt x="237" y="180"/>
                    <a:pt x="248" y="191"/>
                    <a:pt x="248" y="204"/>
                  </a:cubicBezTo>
                  <a:cubicBezTo>
                    <a:pt x="248" y="217"/>
                    <a:pt x="237" y="228"/>
                    <a:pt x="224" y="228"/>
                  </a:cubicBezTo>
                  <a:cubicBezTo>
                    <a:pt x="211" y="228"/>
                    <a:pt x="200" y="217"/>
                    <a:pt x="200" y="204"/>
                  </a:cubicBezTo>
                  <a:cubicBezTo>
                    <a:pt x="88" y="204"/>
                    <a:pt x="88" y="204"/>
                    <a:pt x="88" y="204"/>
                  </a:cubicBezTo>
                  <a:cubicBezTo>
                    <a:pt x="88" y="217"/>
                    <a:pt x="77" y="228"/>
                    <a:pt x="64" y="228"/>
                  </a:cubicBezTo>
                  <a:cubicBezTo>
                    <a:pt x="51" y="228"/>
                    <a:pt x="40" y="217"/>
                    <a:pt x="40" y="204"/>
                  </a:cubicBezTo>
                  <a:cubicBezTo>
                    <a:pt x="40" y="191"/>
                    <a:pt x="51" y="180"/>
                    <a:pt x="64" y="180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5" y="48"/>
                    <a:pt x="0" y="43"/>
                    <a:pt x="0" y="36"/>
                  </a:cubicBezTo>
                  <a:cubicBezTo>
                    <a:pt x="0" y="29"/>
                    <a:pt x="5" y="24"/>
                    <a:pt x="12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3" y="24"/>
                    <a:pt x="58" y="27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0" y="60"/>
                    <a:pt x="142" y="69"/>
                    <a:pt x="145" y="76"/>
                  </a:cubicBezTo>
                  <a:cubicBezTo>
                    <a:pt x="75" y="76"/>
                    <a:pt x="75" y="76"/>
                    <a:pt x="75" y="76"/>
                  </a:cubicBezTo>
                  <a:lnTo>
                    <a:pt x="97" y="13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893574" y="3128646"/>
              <a:ext cx="6404845" cy="1955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市场份额目标：近一年占据家庭物流小车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80%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以上市场份额，五年内占据物流行业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50%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以上份额，成为物流界的领军人物。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5" name="组合 67"/>
          <p:cNvGrpSpPr/>
          <p:nvPr/>
        </p:nvGrpSpPr>
        <p:grpSpPr>
          <a:xfrm>
            <a:off x="9422296" y="4546840"/>
            <a:ext cx="2446776" cy="2021994"/>
            <a:chOff x="653337" y="1916527"/>
            <a:chExt cx="5025160" cy="4152747"/>
          </a:xfrm>
          <a:solidFill>
            <a:srgbClr val="1570C1"/>
          </a:solidFill>
        </p:grpSpPr>
        <p:sp>
          <p:nvSpPr>
            <p:cNvPr id="36" name="Freeform 6"/>
            <p:cNvSpPr/>
            <p:nvPr/>
          </p:nvSpPr>
          <p:spPr bwMode="auto">
            <a:xfrm>
              <a:off x="2761774" y="1965532"/>
              <a:ext cx="2201608" cy="1877933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7"/>
            <p:cNvSpPr/>
            <p:nvPr/>
          </p:nvSpPr>
          <p:spPr bwMode="auto">
            <a:xfrm>
              <a:off x="2339481" y="3236040"/>
              <a:ext cx="1406028" cy="1190043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3338342" y="3649259"/>
              <a:ext cx="280722" cy="471298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9"/>
            <p:cNvSpPr/>
            <p:nvPr/>
          </p:nvSpPr>
          <p:spPr bwMode="auto">
            <a:xfrm>
              <a:off x="653337" y="2415655"/>
              <a:ext cx="2009824" cy="1523400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10"/>
            <p:cNvSpPr/>
            <p:nvPr/>
          </p:nvSpPr>
          <p:spPr bwMode="auto">
            <a:xfrm>
              <a:off x="1954095" y="3608722"/>
              <a:ext cx="1251753" cy="900246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11"/>
            <p:cNvSpPr/>
            <p:nvPr/>
          </p:nvSpPr>
          <p:spPr bwMode="auto">
            <a:xfrm>
              <a:off x="2675863" y="4237928"/>
              <a:ext cx="1081747" cy="952882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12"/>
            <p:cNvSpPr/>
            <p:nvPr/>
          </p:nvSpPr>
          <p:spPr bwMode="auto">
            <a:xfrm>
              <a:off x="875373" y="3855566"/>
              <a:ext cx="1939037" cy="1177943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13"/>
            <p:cNvSpPr/>
            <p:nvPr/>
          </p:nvSpPr>
          <p:spPr bwMode="auto">
            <a:xfrm>
              <a:off x="2641984" y="4833251"/>
              <a:ext cx="875441" cy="915371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14"/>
            <p:cNvSpPr/>
            <p:nvPr/>
          </p:nvSpPr>
          <p:spPr bwMode="auto">
            <a:xfrm>
              <a:off x="3267558" y="4820546"/>
              <a:ext cx="592300" cy="511832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15"/>
            <p:cNvSpPr/>
            <p:nvPr/>
          </p:nvSpPr>
          <p:spPr bwMode="auto">
            <a:xfrm>
              <a:off x="3366174" y="5135147"/>
              <a:ext cx="770774" cy="591695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16"/>
            <p:cNvSpPr/>
            <p:nvPr/>
          </p:nvSpPr>
          <p:spPr bwMode="auto">
            <a:xfrm>
              <a:off x="3474470" y="4487793"/>
              <a:ext cx="434392" cy="444073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3474470" y="3624454"/>
              <a:ext cx="496102" cy="891172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3905835" y="3461102"/>
              <a:ext cx="332752" cy="730846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Freeform 19"/>
            <p:cNvSpPr/>
            <p:nvPr/>
          </p:nvSpPr>
          <p:spPr bwMode="auto">
            <a:xfrm>
              <a:off x="3819321" y="4703176"/>
              <a:ext cx="533613" cy="620129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Freeform 20"/>
            <p:cNvSpPr/>
            <p:nvPr/>
          </p:nvSpPr>
          <p:spPr bwMode="auto">
            <a:xfrm>
              <a:off x="3757610" y="4352273"/>
              <a:ext cx="752625" cy="468272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Freeform 21"/>
            <p:cNvSpPr/>
            <p:nvPr/>
          </p:nvSpPr>
          <p:spPr bwMode="auto">
            <a:xfrm>
              <a:off x="3924591" y="5215009"/>
              <a:ext cx="779850" cy="623155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22"/>
            <p:cNvSpPr/>
            <p:nvPr/>
          </p:nvSpPr>
          <p:spPr bwMode="auto">
            <a:xfrm>
              <a:off x="4291224" y="4682001"/>
              <a:ext cx="471903" cy="638278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Freeform 23"/>
            <p:cNvSpPr/>
            <p:nvPr/>
          </p:nvSpPr>
          <p:spPr bwMode="auto">
            <a:xfrm>
              <a:off x="4538065" y="4848376"/>
              <a:ext cx="431368" cy="533612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Freeform 24"/>
            <p:cNvSpPr/>
            <p:nvPr/>
          </p:nvSpPr>
          <p:spPr bwMode="auto">
            <a:xfrm>
              <a:off x="4729247" y="4512599"/>
              <a:ext cx="375709" cy="434392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Freeform 25"/>
            <p:cNvSpPr/>
            <p:nvPr/>
          </p:nvSpPr>
          <p:spPr bwMode="auto">
            <a:xfrm>
              <a:off x="4368059" y="4142337"/>
              <a:ext cx="471903" cy="576568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Freeform 26"/>
            <p:cNvSpPr/>
            <p:nvPr/>
          </p:nvSpPr>
          <p:spPr bwMode="auto">
            <a:xfrm>
              <a:off x="4457600" y="3476227"/>
              <a:ext cx="123421" cy="179080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Freeform 27"/>
            <p:cNvSpPr/>
            <p:nvPr/>
          </p:nvSpPr>
          <p:spPr bwMode="auto">
            <a:xfrm>
              <a:off x="4334180" y="3393340"/>
              <a:ext cx="166377" cy="178476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Freeform 28"/>
            <p:cNvSpPr/>
            <p:nvPr/>
          </p:nvSpPr>
          <p:spPr bwMode="auto">
            <a:xfrm>
              <a:off x="4611877" y="3044859"/>
              <a:ext cx="579595" cy="551764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Freeform 29"/>
            <p:cNvSpPr/>
            <p:nvPr/>
          </p:nvSpPr>
          <p:spPr bwMode="auto">
            <a:xfrm>
              <a:off x="4744371" y="2715131"/>
              <a:ext cx="826435" cy="560839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Freeform 30"/>
            <p:cNvSpPr/>
            <p:nvPr/>
          </p:nvSpPr>
          <p:spPr bwMode="auto">
            <a:xfrm>
              <a:off x="4568920" y="1916527"/>
              <a:ext cx="1109577" cy="1010962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Freeform 31"/>
            <p:cNvSpPr/>
            <p:nvPr/>
          </p:nvSpPr>
          <p:spPr bwMode="auto">
            <a:xfrm>
              <a:off x="4346884" y="3723068"/>
              <a:ext cx="672160" cy="419268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Freeform 32"/>
            <p:cNvSpPr/>
            <p:nvPr/>
          </p:nvSpPr>
          <p:spPr bwMode="auto">
            <a:xfrm>
              <a:off x="4975482" y="4420034"/>
              <a:ext cx="104666" cy="92566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Freeform 33"/>
            <p:cNvSpPr/>
            <p:nvPr/>
          </p:nvSpPr>
          <p:spPr bwMode="auto">
            <a:xfrm>
              <a:off x="4485431" y="4068526"/>
              <a:ext cx="582618" cy="450122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34"/>
            <p:cNvSpPr/>
            <p:nvPr/>
          </p:nvSpPr>
          <p:spPr bwMode="auto">
            <a:xfrm>
              <a:off x="4180508" y="3205186"/>
              <a:ext cx="542084" cy="773799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3930643" y="3948129"/>
              <a:ext cx="573544" cy="564470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5006337" y="5153299"/>
              <a:ext cx="160326" cy="395066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37"/>
            <p:cNvSpPr/>
            <p:nvPr/>
          </p:nvSpPr>
          <p:spPr bwMode="auto">
            <a:xfrm>
              <a:off x="3798147" y="5856313"/>
              <a:ext cx="252286" cy="212961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00039"/>
            <a:ext cx="10515600" cy="660604"/>
          </a:xfrm>
        </p:spPr>
        <p:txBody>
          <a:bodyPr/>
          <a:lstStyle/>
          <a:p>
            <a:pPr algn="ctr"/>
            <a:r>
              <a:rPr lang="zh-CN" altLang="en-US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市场效益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6353" y="2060643"/>
            <a:ext cx="10515600" cy="5156031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主要市场：物流企业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二级市场：家庭生活用品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假设与约束：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或因性能不完备</a:t>
            </a:r>
            <a:r>
              <a:rPr lang="zh-CN" altLang="en-US" sz="2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难以迅速融入市场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，须迅速优化小车性能，</a:t>
            </a:r>
            <a:r>
              <a:rPr lang="zh-CN" altLang="en-US" sz="2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紧跟客户要求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2.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或与企业合作不畅，可扩大合作领域至</a:t>
            </a:r>
            <a:r>
              <a:rPr lang="zh-CN" altLang="en-US" sz="2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政府部门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，投放到乡村建设中去。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3.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计算结果出错或不是最优结果，需要加紧</a:t>
            </a:r>
            <a:r>
              <a:rPr lang="zh-CN" altLang="en-US" sz="2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算法和编程的更新升级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利益相关者：物流企业，软件开发公司，机械加工厂，政府相关部门等。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Freeform 105"/>
          <p:cNvSpPr/>
          <p:nvPr/>
        </p:nvSpPr>
        <p:spPr bwMode="auto">
          <a:xfrm>
            <a:off x="644527" y="2068130"/>
            <a:ext cx="508000" cy="484187"/>
          </a:xfrm>
          <a:custGeom>
            <a:avLst/>
            <a:gdLst>
              <a:gd name="T0" fmla="*/ 498513 w 256"/>
              <a:gd name="T1" fmla="*/ 210363 h 244"/>
              <a:gd name="T2" fmla="*/ 498513 w 256"/>
              <a:gd name="T3" fmla="*/ 210363 h 244"/>
              <a:gd name="T4" fmla="*/ 371402 w 256"/>
              <a:gd name="T5" fmla="*/ 301653 h 244"/>
              <a:gd name="T6" fmla="*/ 419069 w 256"/>
              <a:gd name="T7" fmla="*/ 452479 h 244"/>
              <a:gd name="T8" fmla="*/ 421055 w 256"/>
              <a:gd name="T9" fmla="*/ 460417 h 244"/>
              <a:gd name="T10" fmla="*/ 397222 w 256"/>
              <a:gd name="T11" fmla="*/ 484232 h 244"/>
              <a:gd name="T12" fmla="*/ 383319 w 256"/>
              <a:gd name="T13" fmla="*/ 480263 h 244"/>
              <a:gd name="T14" fmla="*/ 383319 w 256"/>
              <a:gd name="T15" fmla="*/ 480263 h 244"/>
              <a:gd name="T16" fmla="*/ 254222 w 256"/>
              <a:gd name="T17" fmla="*/ 386989 h 244"/>
              <a:gd name="T18" fmla="*/ 125125 w 256"/>
              <a:gd name="T19" fmla="*/ 480263 h 244"/>
              <a:gd name="T20" fmla="*/ 125125 w 256"/>
              <a:gd name="T21" fmla="*/ 480263 h 244"/>
              <a:gd name="T22" fmla="*/ 111222 w 256"/>
              <a:gd name="T23" fmla="*/ 484232 h 244"/>
              <a:gd name="T24" fmla="*/ 87389 w 256"/>
              <a:gd name="T25" fmla="*/ 460417 h 244"/>
              <a:gd name="T26" fmla="*/ 89375 w 256"/>
              <a:gd name="T27" fmla="*/ 452479 h 244"/>
              <a:gd name="T28" fmla="*/ 137042 w 256"/>
              <a:gd name="T29" fmla="*/ 301653 h 244"/>
              <a:gd name="T30" fmla="*/ 9931 w 256"/>
              <a:gd name="T31" fmla="*/ 210363 h 244"/>
              <a:gd name="T32" fmla="*/ 0 w 256"/>
              <a:gd name="T33" fmla="*/ 190518 h 244"/>
              <a:gd name="T34" fmla="*/ 23833 w 256"/>
              <a:gd name="T35" fmla="*/ 166703 h 244"/>
              <a:gd name="T36" fmla="*/ 182722 w 256"/>
              <a:gd name="T37" fmla="*/ 166703 h 244"/>
              <a:gd name="T38" fmla="*/ 232375 w 256"/>
              <a:gd name="T39" fmla="*/ 15876 h 244"/>
              <a:gd name="T40" fmla="*/ 254222 w 256"/>
              <a:gd name="T41" fmla="*/ 0 h 244"/>
              <a:gd name="T42" fmla="*/ 276069 w 256"/>
              <a:gd name="T43" fmla="*/ 15876 h 244"/>
              <a:gd name="T44" fmla="*/ 325722 w 256"/>
              <a:gd name="T45" fmla="*/ 166703 h 244"/>
              <a:gd name="T46" fmla="*/ 484611 w 256"/>
              <a:gd name="T47" fmla="*/ 166703 h 244"/>
              <a:gd name="T48" fmla="*/ 508444 w 256"/>
              <a:gd name="T49" fmla="*/ 190518 h 244"/>
              <a:gd name="T50" fmla="*/ 498513 w 256"/>
              <a:gd name="T51" fmla="*/ 210363 h 24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1" name="Freeform 105"/>
          <p:cNvSpPr/>
          <p:nvPr/>
        </p:nvSpPr>
        <p:spPr bwMode="auto">
          <a:xfrm>
            <a:off x="647912" y="2597164"/>
            <a:ext cx="508000" cy="484187"/>
          </a:xfrm>
          <a:custGeom>
            <a:avLst/>
            <a:gdLst>
              <a:gd name="T0" fmla="*/ 498513 w 256"/>
              <a:gd name="T1" fmla="*/ 210363 h 244"/>
              <a:gd name="T2" fmla="*/ 498513 w 256"/>
              <a:gd name="T3" fmla="*/ 210363 h 244"/>
              <a:gd name="T4" fmla="*/ 371402 w 256"/>
              <a:gd name="T5" fmla="*/ 301653 h 244"/>
              <a:gd name="T6" fmla="*/ 419069 w 256"/>
              <a:gd name="T7" fmla="*/ 452479 h 244"/>
              <a:gd name="T8" fmla="*/ 421055 w 256"/>
              <a:gd name="T9" fmla="*/ 460417 h 244"/>
              <a:gd name="T10" fmla="*/ 397222 w 256"/>
              <a:gd name="T11" fmla="*/ 484232 h 244"/>
              <a:gd name="T12" fmla="*/ 383319 w 256"/>
              <a:gd name="T13" fmla="*/ 480263 h 244"/>
              <a:gd name="T14" fmla="*/ 383319 w 256"/>
              <a:gd name="T15" fmla="*/ 480263 h 244"/>
              <a:gd name="T16" fmla="*/ 254222 w 256"/>
              <a:gd name="T17" fmla="*/ 386989 h 244"/>
              <a:gd name="T18" fmla="*/ 125125 w 256"/>
              <a:gd name="T19" fmla="*/ 480263 h 244"/>
              <a:gd name="T20" fmla="*/ 125125 w 256"/>
              <a:gd name="T21" fmla="*/ 480263 h 244"/>
              <a:gd name="T22" fmla="*/ 111222 w 256"/>
              <a:gd name="T23" fmla="*/ 484232 h 244"/>
              <a:gd name="T24" fmla="*/ 87389 w 256"/>
              <a:gd name="T25" fmla="*/ 460417 h 244"/>
              <a:gd name="T26" fmla="*/ 89375 w 256"/>
              <a:gd name="T27" fmla="*/ 452479 h 244"/>
              <a:gd name="T28" fmla="*/ 137042 w 256"/>
              <a:gd name="T29" fmla="*/ 301653 h 244"/>
              <a:gd name="T30" fmla="*/ 9931 w 256"/>
              <a:gd name="T31" fmla="*/ 210363 h 244"/>
              <a:gd name="T32" fmla="*/ 0 w 256"/>
              <a:gd name="T33" fmla="*/ 190518 h 244"/>
              <a:gd name="T34" fmla="*/ 23833 w 256"/>
              <a:gd name="T35" fmla="*/ 166703 h 244"/>
              <a:gd name="T36" fmla="*/ 182722 w 256"/>
              <a:gd name="T37" fmla="*/ 166703 h 244"/>
              <a:gd name="T38" fmla="*/ 232375 w 256"/>
              <a:gd name="T39" fmla="*/ 15876 h 244"/>
              <a:gd name="T40" fmla="*/ 254222 w 256"/>
              <a:gd name="T41" fmla="*/ 0 h 244"/>
              <a:gd name="T42" fmla="*/ 276069 w 256"/>
              <a:gd name="T43" fmla="*/ 15876 h 244"/>
              <a:gd name="T44" fmla="*/ 325722 w 256"/>
              <a:gd name="T45" fmla="*/ 166703 h 244"/>
              <a:gd name="T46" fmla="*/ 484611 w 256"/>
              <a:gd name="T47" fmla="*/ 166703 h 244"/>
              <a:gd name="T48" fmla="*/ 508444 w 256"/>
              <a:gd name="T49" fmla="*/ 190518 h 244"/>
              <a:gd name="T50" fmla="*/ 498513 w 256"/>
              <a:gd name="T51" fmla="*/ 210363 h 24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2" name="Freeform 105"/>
          <p:cNvSpPr/>
          <p:nvPr/>
        </p:nvSpPr>
        <p:spPr bwMode="auto">
          <a:xfrm>
            <a:off x="644527" y="3171045"/>
            <a:ext cx="508000" cy="484187"/>
          </a:xfrm>
          <a:custGeom>
            <a:avLst/>
            <a:gdLst>
              <a:gd name="T0" fmla="*/ 498513 w 256"/>
              <a:gd name="T1" fmla="*/ 210363 h 244"/>
              <a:gd name="T2" fmla="*/ 498513 w 256"/>
              <a:gd name="T3" fmla="*/ 210363 h 244"/>
              <a:gd name="T4" fmla="*/ 371402 w 256"/>
              <a:gd name="T5" fmla="*/ 301653 h 244"/>
              <a:gd name="T6" fmla="*/ 419069 w 256"/>
              <a:gd name="T7" fmla="*/ 452479 h 244"/>
              <a:gd name="T8" fmla="*/ 421055 w 256"/>
              <a:gd name="T9" fmla="*/ 460417 h 244"/>
              <a:gd name="T10" fmla="*/ 397222 w 256"/>
              <a:gd name="T11" fmla="*/ 484232 h 244"/>
              <a:gd name="T12" fmla="*/ 383319 w 256"/>
              <a:gd name="T13" fmla="*/ 480263 h 244"/>
              <a:gd name="T14" fmla="*/ 383319 w 256"/>
              <a:gd name="T15" fmla="*/ 480263 h 244"/>
              <a:gd name="T16" fmla="*/ 254222 w 256"/>
              <a:gd name="T17" fmla="*/ 386989 h 244"/>
              <a:gd name="T18" fmla="*/ 125125 w 256"/>
              <a:gd name="T19" fmla="*/ 480263 h 244"/>
              <a:gd name="T20" fmla="*/ 125125 w 256"/>
              <a:gd name="T21" fmla="*/ 480263 h 244"/>
              <a:gd name="T22" fmla="*/ 111222 w 256"/>
              <a:gd name="T23" fmla="*/ 484232 h 244"/>
              <a:gd name="T24" fmla="*/ 87389 w 256"/>
              <a:gd name="T25" fmla="*/ 460417 h 244"/>
              <a:gd name="T26" fmla="*/ 89375 w 256"/>
              <a:gd name="T27" fmla="*/ 452479 h 244"/>
              <a:gd name="T28" fmla="*/ 137042 w 256"/>
              <a:gd name="T29" fmla="*/ 301653 h 244"/>
              <a:gd name="T30" fmla="*/ 9931 w 256"/>
              <a:gd name="T31" fmla="*/ 210363 h 244"/>
              <a:gd name="T32" fmla="*/ 0 w 256"/>
              <a:gd name="T33" fmla="*/ 190518 h 244"/>
              <a:gd name="T34" fmla="*/ 23833 w 256"/>
              <a:gd name="T35" fmla="*/ 166703 h 244"/>
              <a:gd name="T36" fmla="*/ 182722 w 256"/>
              <a:gd name="T37" fmla="*/ 166703 h 244"/>
              <a:gd name="T38" fmla="*/ 232375 w 256"/>
              <a:gd name="T39" fmla="*/ 15876 h 244"/>
              <a:gd name="T40" fmla="*/ 254222 w 256"/>
              <a:gd name="T41" fmla="*/ 0 h 244"/>
              <a:gd name="T42" fmla="*/ 276069 w 256"/>
              <a:gd name="T43" fmla="*/ 15876 h 244"/>
              <a:gd name="T44" fmla="*/ 325722 w 256"/>
              <a:gd name="T45" fmla="*/ 166703 h 244"/>
              <a:gd name="T46" fmla="*/ 484611 w 256"/>
              <a:gd name="T47" fmla="*/ 166703 h 244"/>
              <a:gd name="T48" fmla="*/ 508444 w 256"/>
              <a:gd name="T49" fmla="*/ 190518 h 244"/>
              <a:gd name="T50" fmla="*/ 498513 w 256"/>
              <a:gd name="T51" fmla="*/ 210363 h 24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6" name="Freeform 105"/>
          <p:cNvSpPr/>
          <p:nvPr/>
        </p:nvSpPr>
        <p:spPr bwMode="auto">
          <a:xfrm>
            <a:off x="644527" y="5345566"/>
            <a:ext cx="508000" cy="484187"/>
          </a:xfrm>
          <a:custGeom>
            <a:avLst/>
            <a:gdLst>
              <a:gd name="T0" fmla="*/ 498513 w 256"/>
              <a:gd name="T1" fmla="*/ 210363 h 244"/>
              <a:gd name="T2" fmla="*/ 498513 w 256"/>
              <a:gd name="T3" fmla="*/ 210363 h 244"/>
              <a:gd name="T4" fmla="*/ 371402 w 256"/>
              <a:gd name="T5" fmla="*/ 301653 h 244"/>
              <a:gd name="T6" fmla="*/ 419069 w 256"/>
              <a:gd name="T7" fmla="*/ 452479 h 244"/>
              <a:gd name="T8" fmla="*/ 421055 w 256"/>
              <a:gd name="T9" fmla="*/ 460417 h 244"/>
              <a:gd name="T10" fmla="*/ 397222 w 256"/>
              <a:gd name="T11" fmla="*/ 484232 h 244"/>
              <a:gd name="T12" fmla="*/ 383319 w 256"/>
              <a:gd name="T13" fmla="*/ 480263 h 244"/>
              <a:gd name="T14" fmla="*/ 383319 w 256"/>
              <a:gd name="T15" fmla="*/ 480263 h 244"/>
              <a:gd name="T16" fmla="*/ 254222 w 256"/>
              <a:gd name="T17" fmla="*/ 386989 h 244"/>
              <a:gd name="T18" fmla="*/ 125125 w 256"/>
              <a:gd name="T19" fmla="*/ 480263 h 244"/>
              <a:gd name="T20" fmla="*/ 125125 w 256"/>
              <a:gd name="T21" fmla="*/ 480263 h 244"/>
              <a:gd name="T22" fmla="*/ 111222 w 256"/>
              <a:gd name="T23" fmla="*/ 484232 h 244"/>
              <a:gd name="T24" fmla="*/ 87389 w 256"/>
              <a:gd name="T25" fmla="*/ 460417 h 244"/>
              <a:gd name="T26" fmla="*/ 89375 w 256"/>
              <a:gd name="T27" fmla="*/ 452479 h 244"/>
              <a:gd name="T28" fmla="*/ 137042 w 256"/>
              <a:gd name="T29" fmla="*/ 301653 h 244"/>
              <a:gd name="T30" fmla="*/ 9931 w 256"/>
              <a:gd name="T31" fmla="*/ 210363 h 244"/>
              <a:gd name="T32" fmla="*/ 0 w 256"/>
              <a:gd name="T33" fmla="*/ 190518 h 244"/>
              <a:gd name="T34" fmla="*/ 23833 w 256"/>
              <a:gd name="T35" fmla="*/ 166703 h 244"/>
              <a:gd name="T36" fmla="*/ 182722 w 256"/>
              <a:gd name="T37" fmla="*/ 166703 h 244"/>
              <a:gd name="T38" fmla="*/ 232375 w 256"/>
              <a:gd name="T39" fmla="*/ 15876 h 244"/>
              <a:gd name="T40" fmla="*/ 254222 w 256"/>
              <a:gd name="T41" fmla="*/ 0 h 244"/>
              <a:gd name="T42" fmla="*/ 276069 w 256"/>
              <a:gd name="T43" fmla="*/ 15876 h 244"/>
              <a:gd name="T44" fmla="*/ 325722 w 256"/>
              <a:gd name="T45" fmla="*/ 166703 h 244"/>
              <a:gd name="T46" fmla="*/ 484611 w 256"/>
              <a:gd name="T47" fmla="*/ 166703 h 244"/>
              <a:gd name="T48" fmla="*/ 508444 w 256"/>
              <a:gd name="T49" fmla="*/ 190518 h 244"/>
              <a:gd name="T50" fmla="*/ 498513 w 256"/>
              <a:gd name="T51" fmla="*/ 210363 h 24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-639216" y="416719"/>
            <a:ext cx="996874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智能物流小车产品任务书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/>
          <p:nvPr/>
        </p:nvSpPr>
        <p:spPr>
          <a:xfrm>
            <a:off x="3855719" y="1021080"/>
            <a:ext cx="4480561" cy="481584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84320" y="1249680"/>
            <a:ext cx="4023360" cy="4358640"/>
          </a:xfrm>
          <a:prstGeom prst="rect">
            <a:avLst/>
          </a:prstGeom>
          <a:solidFill>
            <a:srgbClr val="1570C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168899" y="2628824"/>
            <a:ext cx="1854200" cy="1600351"/>
            <a:chOff x="9474265" y="2635742"/>
            <a:chExt cx="1854200" cy="1600351"/>
          </a:xfrm>
        </p:grpSpPr>
        <p:sp>
          <p:nvSpPr>
            <p:cNvPr id="13" name="Content Placeholder 2"/>
            <p:cNvSpPr txBox="1"/>
            <p:nvPr/>
          </p:nvSpPr>
          <p:spPr>
            <a:xfrm>
              <a:off x="9474265" y="3502668"/>
              <a:ext cx="1854200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产品目标树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TARGET TREE</a:t>
              </a:r>
            </a:p>
          </p:txBody>
        </p: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10055289" y="2635742"/>
              <a:ext cx="692151" cy="690562"/>
            </a:xfrm>
            <a:custGeom>
              <a:avLst/>
              <a:gdLst>
                <a:gd name="T0" fmla="*/ 2147483647 w 316"/>
                <a:gd name="T1" fmla="*/ 2147483647 h 316"/>
                <a:gd name="T2" fmla="*/ 2147483647 w 316"/>
                <a:gd name="T3" fmla="*/ 2147483647 h 316"/>
                <a:gd name="T4" fmla="*/ 2147483647 w 316"/>
                <a:gd name="T5" fmla="*/ 2147483647 h 316"/>
                <a:gd name="T6" fmla="*/ 2147483647 w 316"/>
                <a:gd name="T7" fmla="*/ 2147483647 h 316"/>
                <a:gd name="T8" fmla="*/ 0 w 316"/>
                <a:gd name="T9" fmla="*/ 2147483647 h 316"/>
                <a:gd name="T10" fmla="*/ 2147483647 w 316"/>
                <a:gd name="T11" fmla="*/ 2147483647 h 316"/>
                <a:gd name="T12" fmla="*/ 2147483647 w 316"/>
                <a:gd name="T13" fmla="*/ 2147483647 h 316"/>
                <a:gd name="T14" fmla="*/ 2147483647 w 316"/>
                <a:gd name="T15" fmla="*/ 2147483647 h 316"/>
                <a:gd name="T16" fmla="*/ 2147483647 w 316"/>
                <a:gd name="T17" fmla="*/ 2147483647 h 316"/>
                <a:gd name="T18" fmla="*/ 2147483647 w 316"/>
                <a:gd name="T19" fmla="*/ 2147483647 h 316"/>
                <a:gd name="T20" fmla="*/ 2147483647 w 316"/>
                <a:gd name="T21" fmla="*/ 2147483647 h 316"/>
                <a:gd name="T22" fmla="*/ 2147483647 w 316"/>
                <a:gd name="T23" fmla="*/ 2147483647 h 316"/>
                <a:gd name="T24" fmla="*/ 2147483647 w 316"/>
                <a:gd name="T25" fmla="*/ 2147483647 h 316"/>
                <a:gd name="T26" fmla="*/ 2147483647 w 316"/>
                <a:gd name="T27" fmla="*/ 2147483647 h 316"/>
                <a:gd name="T28" fmla="*/ 2147483647 w 316"/>
                <a:gd name="T29" fmla="*/ 2147483647 h 316"/>
                <a:gd name="T30" fmla="*/ 2147483647 w 316"/>
                <a:gd name="T31" fmla="*/ 2147483647 h 316"/>
                <a:gd name="T32" fmla="*/ 2147483647 w 316"/>
                <a:gd name="T33" fmla="*/ 2147483647 h 316"/>
                <a:gd name="T34" fmla="*/ 2147483647 w 316"/>
                <a:gd name="T35" fmla="*/ 2147483647 h 3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16"/>
                <a:gd name="T55" fmla="*/ 0 h 316"/>
                <a:gd name="T56" fmla="*/ 316 w 316"/>
                <a:gd name="T57" fmla="*/ 316 h 3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/>
          <p:nvPr/>
        </p:nvGrpSpPr>
        <p:grpSpPr bwMode="auto">
          <a:xfrm flipV="1">
            <a:off x="0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028251" y="709106"/>
            <a:ext cx="4135495" cy="5232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67376" y="73877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智慧物流投放小车</a:t>
            </a:r>
          </a:p>
        </p:txBody>
      </p:sp>
      <p:cxnSp>
        <p:nvCxnSpPr>
          <p:cNvPr id="6" name="直接连接符 5"/>
          <p:cNvCxnSpPr>
            <a:stCxn id="4" idx="2"/>
          </p:cNvCxnSpPr>
          <p:nvPr/>
        </p:nvCxnSpPr>
        <p:spPr>
          <a:xfrm>
            <a:off x="6096000" y="1261995"/>
            <a:ext cx="7915" cy="5551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2230292" y="1817102"/>
            <a:ext cx="8099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230290" y="1817102"/>
            <a:ext cx="1" cy="499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164989" y="2328165"/>
            <a:ext cx="2175024" cy="80786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524518" y="2487930"/>
            <a:ext cx="1411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循迹行驶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2252501" y="3136026"/>
            <a:ext cx="0" cy="397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403652" y="3533313"/>
            <a:ext cx="17276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403652" y="3533313"/>
            <a:ext cx="0" cy="5149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55883" y="4032580"/>
            <a:ext cx="1376024" cy="1109697"/>
          </a:xfrm>
          <a:prstGeom prst="rect">
            <a:avLst/>
          </a:prstGeom>
          <a:noFill/>
          <a:ln w="31750">
            <a:solidFill>
              <a:srgbClr val="15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2127" y="4144665"/>
            <a:ext cx="131260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能够自主沿地面黑线直线行驶</a:t>
            </a:r>
          </a:p>
        </p:txBody>
      </p:sp>
      <p:sp>
        <p:nvSpPr>
          <p:cNvPr id="36" name="矩形 35"/>
          <p:cNvSpPr/>
          <p:nvPr/>
        </p:nvSpPr>
        <p:spPr>
          <a:xfrm>
            <a:off x="2428576" y="4032579"/>
            <a:ext cx="1376024" cy="1109697"/>
          </a:xfrm>
          <a:prstGeom prst="rect">
            <a:avLst/>
          </a:prstGeom>
          <a:noFill/>
          <a:ln w="31750">
            <a:solidFill>
              <a:srgbClr val="15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449911" y="4264261"/>
            <a:ext cx="1368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严格按照黑线指示转弯</a:t>
            </a:r>
          </a:p>
        </p:txBody>
      </p:sp>
      <p:sp>
        <p:nvSpPr>
          <p:cNvPr id="44" name="椭圆 43"/>
          <p:cNvSpPr/>
          <p:nvPr/>
        </p:nvSpPr>
        <p:spPr>
          <a:xfrm>
            <a:off x="5008486" y="2330770"/>
            <a:ext cx="2175024" cy="80786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340435" y="2487929"/>
            <a:ext cx="1526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定点投放</a:t>
            </a:r>
          </a:p>
        </p:txBody>
      </p:sp>
      <p:sp>
        <p:nvSpPr>
          <p:cNvPr id="48" name="矩形 47"/>
          <p:cNvSpPr/>
          <p:nvPr/>
        </p:nvSpPr>
        <p:spPr>
          <a:xfrm>
            <a:off x="4552681" y="4035536"/>
            <a:ext cx="1376024" cy="11096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687459" y="4145534"/>
            <a:ext cx="1100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准确识别地面十字位置</a:t>
            </a:r>
          </a:p>
        </p:txBody>
      </p:sp>
      <p:sp>
        <p:nvSpPr>
          <p:cNvPr id="51" name="矩形 50"/>
          <p:cNvSpPr/>
          <p:nvPr/>
        </p:nvSpPr>
        <p:spPr>
          <a:xfrm>
            <a:off x="6279989" y="4052350"/>
            <a:ext cx="1376024" cy="11096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294171" y="4157961"/>
            <a:ext cx="137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尽可能地将货物放置在十字中心处</a:t>
            </a:r>
          </a:p>
        </p:txBody>
      </p:sp>
      <p:sp>
        <p:nvSpPr>
          <p:cNvPr id="56" name="椭圆 55"/>
          <p:cNvSpPr/>
          <p:nvPr/>
        </p:nvSpPr>
        <p:spPr>
          <a:xfrm>
            <a:off x="9242174" y="2314830"/>
            <a:ext cx="2175024" cy="807861"/>
          </a:xfrm>
          <a:prstGeom prst="ellipse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9637228" y="2483508"/>
            <a:ext cx="1526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定点停车</a:t>
            </a:r>
          </a:p>
        </p:txBody>
      </p:sp>
      <p:sp>
        <p:nvSpPr>
          <p:cNvPr id="61" name="矩形 60"/>
          <p:cNvSpPr/>
          <p:nvPr/>
        </p:nvSpPr>
        <p:spPr>
          <a:xfrm>
            <a:off x="8828735" y="4039939"/>
            <a:ext cx="1376024" cy="110969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956707" y="4264261"/>
            <a:ext cx="11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及时识别到停止线</a:t>
            </a:r>
          </a:p>
        </p:txBody>
      </p:sp>
      <p:sp>
        <p:nvSpPr>
          <p:cNvPr id="64" name="矩形 63"/>
          <p:cNvSpPr/>
          <p:nvPr/>
        </p:nvSpPr>
        <p:spPr>
          <a:xfrm>
            <a:off x="10548109" y="4039939"/>
            <a:ext cx="1376024" cy="110969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10819087" y="4264261"/>
            <a:ext cx="96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自动平稳停车</a:t>
            </a:r>
          </a:p>
        </p:txBody>
      </p:sp>
      <p:cxnSp>
        <p:nvCxnSpPr>
          <p:cNvPr id="90" name="直接连接符 89"/>
          <p:cNvCxnSpPr/>
          <p:nvPr/>
        </p:nvCxnSpPr>
        <p:spPr>
          <a:xfrm flipH="1">
            <a:off x="6103914" y="1809419"/>
            <a:ext cx="1" cy="499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H="1">
            <a:off x="10320808" y="1830801"/>
            <a:ext cx="1" cy="499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1388957" y="5482966"/>
            <a:ext cx="17276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1388957" y="5144446"/>
            <a:ext cx="0" cy="338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3116587" y="5142276"/>
            <a:ext cx="0" cy="338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H="1">
            <a:off x="5217490" y="5480796"/>
            <a:ext cx="17276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5217490" y="5142276"/>
            <a:ext cx="0" cy="338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6945120" y="5140106"/>
            <a:ext cx="0" cy="338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>
            <a:off x="9503359" y="5480796"/>
            <a:ext cx="17276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9503359" y="5142276"/>
            <a:ext cx="0" cy="3385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64" idx="2"/>
          </p:cNvCxnSpPr>
          <p:nvPr/>
        </p:nvCxnSpPr>
        <p:spPr>
          <a:xfrm flipH="1">
            <a:off x="11230989" y="5149636"/>
            <a:ext cx="5132" cy="331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2237806" y="5478626"/>
            <a:ext cx="0" cy="8048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10391775" y="5478626"/>
            <a:ext cx="10141" cy="782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endCxn id="110" idx="1"/>
          </p:cNvCxnSpPr>
          <p:nvPr/>
        </p:nvCxnSpPr>
        <p:spPr>
          <a:xfrm>
            <a:off x="2245154" y="6283464"/>
            <a:ext cx="23309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10" idx="3"/>
          </p:cNvCxnSpPr>
          <p:nvPr/>
        </p:nvCxnSpPr>
        <p:spPr>
          <a:xfrm flipV="1">
            <a:off x="7931387" y="6260852"/>
            <a:ext cx="2470529" cy="22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: 圆角 109"/>
          <p:cNvSpPr/>
          <p:nvPr/>
        </p:nvSpPr>
        <p:spPr>
          <a:xfrm>
            <a:off x="4576132" y="6028254"/>
            <a:ext cx="3355255" cy="510419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4862110" y="6083409"/>
            <a:ext cx="2768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快速、优质地完成任务</a:t>
            </a: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6162944" y="5478626"/>
            <a:ext cx="271" cy="5300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131282" y="3533313"/>
            <a:ext cx="0" cy="5149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6162944" y="3136026"/>
            <a:ext cx="0" cy="397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5314095" y="3533313"/>
            <a:ext cx="17276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14095" y="3533313"/>
            <a:ext cx="0" cy="5149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7041725" y="3533313"/>
            <a:ext cx="0" cy="5149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10385741" y="3136026"/>
            <a:ext cx="0" cy="397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9536892" y="3533313"/>
            <a:ext cx="17276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9536892" y="3533313"/>
            <a:ext cx="0" cy="5149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11264522" y="3533313"/>
            <a:ext cx="0" cy="5149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-823501" y="319327"/>
            <a:ext cx="5410200" cy="1077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01    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endParaRPr lang="en-US" altLang="zh-CN" sz="32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产品目标树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2" grpId="0" animBg="1"/>
      <p:bldP spid="24" grpId="0"/>
      <p:bldP spid="30" grpId="0" animBg="1"/>
      <p:bldP spid="31" grpId="0"/>
      <p:bldP spid="36" grpId="0" animBg="1"/>
      <p:bldP spid="42" grpId="0"/>
      <p:bldP spid="44" grpId="0" animBg="1"/>
      <p:bldP spid="45" grpId="0"/>
      <p:bldP spid="48" grpId="0" animBg="1"/>
      <p:bldP spid="50" grpId="0"/>
      <p:bldP spid="51" grpId="0" animBg="1"/>
      <p:bldP spid="52" grpId="0"/>
      <p:bldP spid="56" grpId="0" animBg="1"/>
      <p:bldP spid="57" grpId="0"/>
      <p:bldP spid="61" grpId="0" animBg="1"/>
      <p:bldP spid="63" grpId="0"/>
      <p:bldP spid="64" grpId="0" animBg="1"/>
      <p:bldP spid="66" grpId="0"/>
      <p:bldP spid="110" grpId="0" animBg="1"/>
      <p:bldP spid="1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组合 14"/>
          <p:cNvGrpSpPr/>
          <p:nvPr/>
        </p:nvGrpSpPr>
        <p:grpSpPr bwMode="auto">
          <a:xfrm flipV="1">
            <a:off x="0" y="5835015"/>
            <a:ext cx="1028700" cy="1028700"/>
            <a:chOff x="0" y="0"/>
            <a:chExt cx="3600450" cy="3600450"/>
          </a:xfrm>
        </p:grpSpPr>
        <p:sp>
          <p:nvSpPr>
            <p:cNvPr id="12" name="直角三角形 11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8" name="组合 3"/>
          <p:cNvGrpSpPr/>
          <p:nvPr/>
        </p:nvGrpSpPr>
        <p:grpSpPr bwMode="auto">
          <a:xfrm flipH="1">
            <a:off x="11181714" y="0"/>
            <a:ext cx="1009651" cy="1009650"/>
            <a:chOff x="0" y="0"/>
            <a:chExt cx="3600450" cy="3600450"/>
          </a:xfrm>
        </p:grpSpPr>
        <p:sp>
          <p:nvSpPr>
            <p:cNvPr id="3" name="直角三角形 2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9" name="图片 8" descr="屏幕截图 2020-10-16 1602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11" y="1544760"/>
            <a:ext cx="4657725" cy="3429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文本框 9"/>
          <p:cNvSpPr txBox="1"/>
          <p:nvPr/>
        </p:nvSpPr>
        <p:spPr>
          <a:xfrm>
            <a:off x="7089140" y="1871980"/>
            <a:ext cx="4469130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在现代物流仓库中,货物分拣任务是一个自动化难题,需要高精度投放，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机器化是大势所趋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089140" y="3469005"/>
            <a:ext cx="4152900" cy="1242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智能投送车能够实现</a:t>
            </a:r>
            <a:r>
              <a:rPr lang="zh-CN" altLang="en-US" sz="2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定点投放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，如果能增加</a:t>
            </a:r>
            <a:r>
              <a:rPr lang="zh-CN" altLang="en-US" sz="2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扫描商品信息功能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，将大大提高快递分拣速度与准确率。</a:t>
            </a:r>
          </a:p>
        </p:txBody>
      </p:sp>
      <p:cxnSp>
        <p:nvCxnSpPr>
          <p:cNvPr id="15" name="肘形连接符 14"/>
          <p:cNvCxnSpPr/>
          <p:nvPr/>
        </p:nvCxnSpPr>
        <p:spPr>
          <a:xfrm>
            <a:off x="5661025" y="2147570"/>
            <a:ext cx="1492885" cy="413385"/>
          </a:xfrm>
          <a:prstGeom prst="bentConnector3">
            <a:avLst>
              <a:gd name="adj1" fmla="val 50021"/>
            </a:avLst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rot="5400000" flipV="1">
            <a:off x="8232140" y="2739390"/>
            <a:ext cx="900430" cy="835025"/>
          </a:xfrm>
          <a:prstGeom prst="bentConnector3">
            <a:avLst>
              <a:gd name="adj1" fmla="val 50035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tmp_ac916a9cdc6db722f9b65c01658a9b769407d3e27a9f45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5492" y="4291447"/>
            <a:ext cx="1876425" cy="2724150"/>
          </a:xfrm>
          <a:prstGeom prst="rect">
            <a:avLst/>
          </a:prstGeom>
          <a:effectLst>
            <a:softEdge rad="317500"/>
          </a:effectLst>
        </p:spPr>
      </p:pic>
      <p:cxnSp>
        <p:nvCxnSpPr>
          <p:cNvPr id="23" name="直接箭头连接符 22"/>
          <p:cNvCxnSpPr/>
          <p:nvPr/>
        </p:nvCxnSpPr>
        <p:spPr>
          <a:xfrm>
            <a:off x="9100185" y="3712845"/>
            <a:ext cx="0" cy="6737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7"/>
          <p:cNvSpPr txBox="1">
            <a:spLocks noChangeArrowheads="1"/>
          </p:cNvSpPr>
          <p:nvPr/>
        </p:nvSpPr>
        <p:spPr bwMode="auto">
          <a:xfrm>
            <a:off x="-256478" y="479922"/>
            <a:ext cx="673262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01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明确市场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49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3" name="直角三角形 2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459" name="组合 14"/>
          <p:cNvGrpSpPr/>
          <p:nvPr/>
        </p:nvGrpSpPr>
        <p:grpSpPr bwMode="auto">
          <a:xfrm flipV="1">
            <a:off x="-12058" y="5829300"/>
            <a:ext cx="1028700" cy="1028700"/>
            <a:chOff x="0" y="0"/>
            <a:chExt cx="3600450" cy="3600450"/>
          </a:xfrm>
        </p:grpSpPr>
        <p:sp>
          <p:nvSpPr>
            <p:cNvPr id="12" name="直角三角形 11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4" name="图片 13" descr="tmp_ac916a9cdc6db722f9b65c01658a9b769407d3e27a9f45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39445" y="2259330"/>
            <a:ext cx="3075940" cy="4465955"/>
          </a:xfrm>
          <a:prstGeom prst="rect">
            <a:avLst/>
          </a:prstGeom>
          <a:effectLst>
            <a:softEdge rad="317500"/>
          </a:effectLst>
        </p:spPr>
      </p:pic>
      <p:cxnSp>
        <p:nvCxnSpPr>
          <p:cNvPr id="47" name="Прямая соединительная линия 18"/>
          <p:cNvCxnSpPr/>
          <p:nvPr>
            <p:custDataLst>
              <p:tags r:id="rId2"/>
            </p:custDataLst>
          </p:nvPr>
        </p:nvCxnSpPr>
        <p:spPr>
          <a:xfrm flipV="1">
            <a:off x="6678212" y="3407596"/>
            <a:ext cx="939124" cy="740"/>
          </a:xfrm>
          <a:prstGeom prst="line">
            <a:avLst/>
          </a:prstGeom>
          <a:ln w="88900">
            <a:solidFill>
              <a:srgbClr val="5B9BD5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cxnSp>
        <p:nvCxnSpPr>
          <p:cNvPr id="48" name="Прямая соединительная линия 20"/>
          <p:cNvCxnSpPr/>
          <p:nvPr>
            <p:custDataLst>
              <p:tags r:id="rId3"/>
            </p:custDataLst>
          </p:nvPr>
        </p:nvCxnSpPr>
        <p:spPr>
          <a:xfrm>
            <a:off x="8840957" y="3407596"/>
            <a:ext cx="968900" cy="740"/>
          </a:xfrm>
          <a:prstGeom prst="line">
            <a:avLst/>
          </a:prstGeom>
          <a:ln w="88900">
            <a:solidFill>
              <a:srgbClr val="5B9BD5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sp>
        <p:nvSpPr>
          <p:cNvPr id="15" name="Овал 61"/>
          <p:cNvSpPr/>
          <p:nvPr>
            <p:custDataLst>
              <p:tags r:id="rId4"/>
            </p:custDataLst>
          </p:nvPr>
        </p:nvSpPr>
        <p:spPr>
          <a:xfrm>
            <a:off x="7617336" y="2795786"/>
            <a:ext cx="1223621" cy="1223620"/>
          </a:xfrm>
          <a:prstGeom prst="ellipse">
            <a:avLst/>
          </a:prstGeom>
          <a:solidFill>
            <a:srgbClr val="5B9BD5">
              <a:lumMod val="60000"/>
              <a:lumOff val="40000"/>
            </a:srgbClr>
          </a:solidFill>
          <a:ln w="127000">
            <a:solidFill>
              <a:srgbClr val="5B9BD5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  <p:txBody>
          <a:bodyPr rtlCol="0" anchor="ctr"/>
          <a:lstStyle/>
          <a:p>
            <a:pPr lvl="0" algn="ctr"/>
            <a:endParaRPr lang="en-US" altLang="zh-CN" sz="20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charset="0"/>
            </a:endParaRPr>
          </a:p>
        </p:txBody>
      </p:sp>
      <p:sp>
        <p:nvSpPr>
          <p:cNvPr id="78" name="Овал 77"/>
          <p:cNvSpPr/>
          <p:nvPr>
            <p:custDataLst>
              <p:tags r:id="rId5"/>
            </p:custDataLst>
          </p:nvPr>
        </p:nvSpPr>
        <p:spPr>
          <a:xfrm>
            <a:off x="5816853" y="2943220"/>
            <a:ext cx="918000" cy="918000"/>
          </a:xfrm>
          <a:prstGeom prst="ellipse">
            <a:avLst/>
          </a:prstGeom>
          <a:solidFill>
            <a:srgbClr val="FDFDFE"/>
          </a:solidFill>
          <a:ln w="127000">
            <a:solidFill>
              <a:srgbClr val="5B9BD5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  <p:txBody>
          <a:bodyPr rtlCol="0" anchor="ctr">
            <a:normAutofit/>
          </a:bodyPr>
          <a:lstStyle/>
          <a:p>
            <a:pPr lvl="0" algn="ctr">
              <a:lnSpc>
                <a:spcPct val="120000"/>
              </a:lnSpc>
            </a:pPr>
            <a:endParaRPr lang="ru-RU" b="1" spc="3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charset="0"/>
            </a:endParaRPr>
          </a:p>
        </p:txBody>
      </p:sp>
      <p:sp>
        <p:nvSpPr>
          <p:cNvPr id="18" name="Овал 63"/>
          <p:cNvSpPr/>
          <p:nvPr>
            <p:custDataLst>
              <p:tags r:id="rId6"/>
            </p:custDataLst>
          </p:nvPr>
        </p:nvSpPr>
        <p:spPr>
          <a:xfrm>
            <a:off x="9723440" y="2943220"/>
            <a:ext cx="918000" cy="918000"/>
          </a:xfrm>
          <a:prstGeom prst="ellipse">
            <a:avLst/>
          </a:prstGeom>
          <a:solidFill>
            <a:srgbClr val="FDFDFE"/>
          </a:solidFill>
          <a:ln w="127000">
            <a:solidFill>
              <a:srgbClr val="5B9BD5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  <p:txBody>
          <a:bodyPr rtlCol="0" anchor="ctr">
            <a:normAutofit/>
          </a:bodyPr>
          <a:lstStyle/>
          <a:p>
            <a:pPr lvl="0" algn="ctr">
              <a:lnSpc>
                <a:spcPct val="120000"/>
              </a:lnSpc>
            </a:pPr>
            <a:endParaRPr lang="ru-RU" b="1" spc="300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charset="0"/>
            </a:endParaRPr>
          </a:p>
        </p:txBody>
      </p:sp>
      <p:sp>
        <p:nvSpPr>
          <p:cNvPr id="34" name="Овал 39"/>
          <p:cNvSpPr/>
          <p:nvPr>
            <p:custDataLst>
              <p:tags r:id="rId7"/>
            </p:custDataLst>
          </p:nvPr>
        </p:nvSpPr>
        <p:spPr>
          <a:xfrm>
            <a:off x="7777964" y="955140"/>
            <a:ext cx="919325" cy="919324"/>
          </a:xfrm>
          <a:prstGeom prst="ellipse">
            <a:avLst/>
          </a:prstGeom>
          <a:solidFill>
            <a:srgbClr val="5B9BD5"/>
          </a:solidFill>
          <a:ln w="127000">
            <a:solidFill>
              <a:srgbClr val="5B9BD5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  <p:txBody>
          <a:bodyPr rtlCol="0" anchor="ctr"/>
          <a:lstStyle/>
          <a:p>
            <a:pPr algn="ctr" defTabSz="1218565"/>
            <a:endParaRPr lang="ru-RU" sz="1600" b="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charset="0"/>
            </a:endParaRPr>
          </a:p>
        </p:txBody>
      </p:sp>
      <p:cxnSp>
        <p:nvCxnSpPr>
          <p:cNvPr id="43" name="Прямая соединительная линия 12"/>
          <p:cNvCxnSpPr>
            <a:endCxn id="34" idx="4"/>
          </p:cNvCxnSpPr>
          <p:nvPr>
            <p:custDataLst>
              <p:tags r:id="rId8"/>
            </p:custDataLst>
          </p:nvPr>
        </p:nvCxnSpPr>
        <p:spPr>
          <a:xfrm flipV="1">
            <a:off x="8229146" y="1874464"/>
            <a:ext cx="8480" cy="921322"/>
          </a:xfrm>
          <a:prstGeom prst="line">
            <a:avLst/>
          </a:prstGeom>
          <a:ln w="88900">
            <a:solidFill>
              <a:srgbClr val="5B9BD5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sp>
        <p:nvSpPr>
          <p:cNvPr id="44" name="Овал 39"/>
          <p:cNvSpPr/>
          <p:nvPr>
            <p:custDataLst>
              <p:tags r:id="rId9"/>
            </p:custDataLst>
          </p:nvPr>
        </p:nvSpPr>
        <p:spPr>
          <a:xfrm rot="10800000">
            <a:off x="7777964" y="4942786"/>
            <a:ext cx="919325" cy="919324"/>
          </a:xfrm>
          <a:prstGeom prst="ellipse">
            <a:avLst/>
          </a:prstGeom>
          <a:solidFill>
            <a:srgbClr val="5B9BD5"/>
          </a:solidFill>
          <a:ln w="127000">
            <a:solidFill>
              <a:srgbClr val="5B9BD5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  <p:txBody>
          <a:bodyPr rtlCol="0" anchor="ctr"/>
          <a:lstStyle/>
          <a:p>
            <a:pPr algn="ctr" defTabSz="1218565"/>
            <a:endParaRPr lang="ru-RU" sz="1600" b="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charset="0"/>
            </a:endParaRPr>
          </a:p>
        </p:txBody>
      </p:sp>
      <p:cxnSp>
        <p:nvCxnSpPr>
          <p:cNvPr id="45" name="Прямая соединительная линия 12"/>
          <p:cNvCxnSpPr>
            <a:endCxn id="44" idx="4"/>
          </p:cNvCxnSpPr>
          <p:nvPr>
            <p:custDataLst>
              <p:tags r:id="rId10"/>
            </p:custDataLst>
          </p:nvPr>
        </p:nvCxnSpPr>
        <p:spPr>
          <a:xfrm flipH="1">
            <a:off x="8237626" y="4021464"/>
            <a:ext cx="8482" cy="921322"/>
          </a:xfrm>
          <a:prstGeom prst="line">
            <a:avLst/>
          </a:prstGeom>
          <a:ln w="88900">
            <a:solidFill>
              <a:srgbClr val="5B9BD5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5845782" y="3022927"/>
            <a:ext cx="860142" cy="758586"/>
          </a:xfrm>
          <a:prstGeom prst="rect">
            <a:avLst/>
          </a:prstGeom>
          <a:noFill/>
        </p:spPr>
        <p:txBody>
          <a:bodyPr wrap="square" rtlCol="0" anchor="ctr" anchorCtr="0">
            <a:normAutofit fontScale="97500" lnSpcReduction="1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主控部分</a:t>
            </a:r>
          </a:p>
        </p:txBody>
      </p:sp>
      <p:sp>
        <p:nvSpPr>
          <p:cNvPr id="59" name="文本框 58"/>
          <p:cNvSpPr txBox="1"/>
          <p:nvPr>
            <p:custDataLst>
              <p:tags r:id="rId12"/>
            </p:custDataLst>
          </p:nvPr>
        </p:nvSpPr>
        <p:spPr>
          <a:xfrm>
            <a:off x="9752369" y="3022927"/>
            <a:ext cx="860142" cy="7585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rmAutofit fontScale="97500" lnSpcReduction="1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感应部分</a:t>
            </a: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7721073" y="2943000"/>
            <a:ext cx="1016147" cy="896172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智能派送车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865745" y="4982210"/>
            <a:ext cx="857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驱动部分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916545" y="1100527"/>
            <a:ext cx="841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投放部分</a:t>
            </a:r>
          </a:p>
        </p:txBody>
      </p:sp>
      <p:cxnSp>
        <p:nvCxnSpPr>
          <p:cNvPr id="22" name="肘形连接符 21"/>
          <p:cNvCxnSpPr/>
          <p:nvPr/>
        </p:nvCxnSpPr>
        <p:spPr>
          <a:xfrm>
            <a:off x="3291840" y="1842135"/>
            <a:ext cx="2435225" cy="1553845"/>
          </a:xfrm>
          <a:prstGeom prst="bentConnector3">
            <a:avLst>
              <a:gd name="adj1" fmla="val 50013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304661" y="1337310"/>
            <a:ext cx="104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单片机</a:t>
            </a:r>
          </a:p>
        </p:txBody>
      </p:sp>
      <p:cxnSp>
        <p:nvCxnSpPr>
          <p:cNvPr id="25" name="肘形连接符 24"/>
          <p:cNvCxnSpPr/>
          <p:nvPr/>
        </p:nvCxnSpPr>
        <p:spPr>
          <a:xfrm>
            <a:off x="6416040" y="664845"/>
            <a:ext cx="1361440" cy="920750"/>
          </a:xfrm>
          <a:prstGeom prst="bentConnector3">
            <a:avLst>
              <a:gd name="adj1" fmla="val 50047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318760" y="391795"/>
            <a:ext cx="109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舵机</a:t>
            </a:r>
          </a:p>
        </p:txBody>
      </p:sp>
      <p:cxnSp>
        <p:nvCxnSpPr>
          <p:cNvPr id="27" name="肘形连接符 26"/>
          <p:cNvCxnSpPr/>
          <p:nvPr/>
        </p:nvCxnSpPr>
        <p:spPr>
          <a:xfrm rot="5400000" flipV="1">
            <a:off x="9559925" y="2117725"/>
            <a:ext cx="1466215" cy="608965"/>
          </a:xfrm>
          <a:prstGeom prst="bentConnector3">
            <a:avLst>
              <a:gd name="adj1" fmla="val 50022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299575" y="1369060"/>
            <a:ext cx="1297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红外传感器</a:t>
            </a:r>
          </a:p>
        </p:txBody>
      </p:sp>
      <p:cxnSp>
        <p:nvCxnSpPr>
          <p:cNvPr id="29" name="肘形连接符 28"/>
          <p:cNvCxnSpPr/>
          <p:nvPr/>
        </p:nvCxnSpPr>
        <p:spPr>
          <a:xfrm flipV="1">
            <a:off x="5678805" y="5246370"/>
            <a:ext cx="2002790" cy="657225"/>
          </a:xfrm>
          <a:prstGeom prst="bentConnector3">
            <a:avLst>
              <a:gd name="adj1" fmla="val 50032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004310" y="5862320"/>
            <a:ext cx="1626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驱动电机</a:t>
            </a:r>
          </a:p>
        </p:txBody>
      </p:sp>
      <p:sp>
        <p:nvSpPr>
          <p:cNvPr id="2" name="左箭头标注 1"/>
          <p:cNvSpPr/>
          <p:nvPr/>
        </p:nvSpPr>
        <p:spPr>
          <a:xfrm>
            <a:off x="10739755" y="2832735"/>
            <a:ext cx="1134745" cy="1192530"/>
          </a:xfrm>
          <a:prstGeom prst="lef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接受轨道光信号</a:t>
            </a:r>
          </a:p>
        </p:txBody>
      </p:sp>
      <p:sp>
        <p:nvSpPr>
          <p:cNvPr id="5" name="左箭头标注 4"/>
          <p:cNvSpPr/>
          <p:nvPr/>
        </p:nvSpPr>
        <p:spPr>
          <a:xfrm>
            <a:off x="8757920" y="4526915"/>
            <a:ext cx="1134745" cy="1751965"/>
          </a:xfrm>
          <a:prstGeom prst="lef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接受电信号，驱动车轮转动</a:t>
            </a:r>
          </a:p>
        </p:txBody>
      </p:sp>
      <p:sp>
        <p:nvSpPr>
          <p:cNvPr id="6" name="上箭头标注 5"/>
          <p:cNvSpPr/>
          <p:nvPr/>
        </p:nvSpPr>
        <p:spPr>
          <a:xfrm>
            <a:off x="5577840" y="3932555"/>
            <a:ext cx="1370330" cy="1242695"/>
          </a:xfrm>
          <a:prstGeom prst="up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作为大脑，控制整个小车运行</a:t>
            </a:r>
          </a:p>
        </p:txBody>
      </p:sp>
      <p:sp>
        <p:nvSpPr>
          <p:cNvPr id="7" name="下箭头标注 6"/>
          <p:cNvSpPr/>
          <p:nvPr/>
        </p:nvSpPr>
        <p:spPr>
          <a:xfrm>
            <a:off x="7483475" y="67945"/>
            <a:ext cx="1517015" cy="873760"/>
          </a:xfrm>
          <a:prstGeom prst="down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承载并定点投放货物</a:t>
            </a:r>
          </a:p>
        </p:txBody>
      </p:sp>
      <p:sp>
        <p:nvSpPr>
          <p:cNvPr id="8" name="文本框 17"/>
          <p:cNvSpPr txBox="1">
            <a:spLocks noChangeArrowheads="1"/>
          </p:cNvSpPr>
          <p:nvPr/>
        </p:nvSpPr>
        <p:spPr bwMode="auto">
          <a:xfrm>
            <a:off x="-377217" y="359479"/>
            <a:ext cx="6732626" cy="1077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01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        </a:t>
            </a:r>
            <a:endParaRPr lang="en-US" altLang="zh-CN" sz="32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小车初步规划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 rot="5400000" flipH="1" flipV="1">
            <a:off x="8591550" y="3257550"/>
            <a:ext cx="3600450" cy="3600451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5400000">
            <a:off x="0" y="-1"/>
            <a:ext cx="3600450" cy="3600451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0" y="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9220200" y="388620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8" name="文本框 2"/>
          <p:cNvSpPr txBox="1">
            <a:spLocks noChangeArrowheads="1"/>
          </p:cNvSpPr>
          <p:nvPr/>
        </p:nvSpPr>
        <p:spPr bwMode="auto">
          <a:xfrm>
            <a:off x="292856" y="400050"/>
            <a:ext cx="677108" cy="971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algn="dist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8439" name="文本框 10"/>
          <p:cNvSpPr txBox="1">
            <a:spLocks noChangeArrowheads="1"/>
          </p:cNvSpPr>
          <p:nvPr/>
        </p:nvSpPr>
        <p:spPr bwMode="auto">
          <a:xfrm>
            <a:off x="2522539" y="1641475"/>
            <a:ext cx="714692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01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</a:p>
        </p:txBody>
      </p:sp>
      <p:sp>
        <p:nvSpPr>
          <p:cNvPr id="18440" name="文本框 11"/>
          <p:cNvSpPr txBox="1">
            <a:spLocks noChangeArrowheads="1"/>
          </p:cNvSpPr>
          <p:nvPr/>
        </p:nvSpPr>
        <p:spPr bwMode="auto">
          <a:xfrm>
            <a:off x="2522539" y="2632075"/>
            <a:ext cx="714692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DIN" pitchFamily="50" charset="0"/>
              </a:rPr>
              <a:t>02  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</a:p>
        </p:txBody>
      </p:sp>
      <p:sp>
        <p:nvSpPr>
          <p:cNvPr id="18441" name="文本框 12"/>
          <p:cNvSpPr txBox="1">
            <a:spLocks noChangeArrowheads="1"/>
          </p:cNvSpPr>
          <p:nvPr/>
        </p:nvSpPr>
        <p:spPr bwMode="auto">
          <a:xfrm>
            <a:off x="2522539" y="3622675"/>
            <a:ext cx="714692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DIN" pitchFamily="50" charset="0"/>
              </a:rPr>
              <a:t>03  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</a:t>
            </a:r>
          </a:p>
        </p:txBody>
      </p:sp>
      <p:sp>
        <p:nvSpPr>
          <p:cNvPr id="18442" name="文本框 13"/>
          <p:cNvSpPr txBox="1">
            <a:spLocks noChangeArrowheads="1"/>
          </p:cNvSpPr>
          <p:nvPr/>
        </p:nvSpPr>
        <p:spPr bwMode="auto">
          <a:xfrm>
            <a:off x="2522539" y="4613275"/>
            <a:ext cx="714692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DIN" pitchFamily="50" charset="0"/>
              </a:rPr>
              <a:t>04  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团队合作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949350" y="1712166"/>
            <a:ext cx="461527" cy="443392"/>
            <a:chOff x="1737995" y="2750104"/>
            <a:chExt cx="461527" cy="443392"/>
          </a:xfrm>
          <a:solidFill>
            <a:srgbClr val="1570C1"/>
          </a:solidFill>
        </p:grpSpPr>
        <p:sp>
          <p:nvSpPr>
            <p:cNvPr id="3" name="Freeform 8"/>
            <p:cNvSpPr/>
            <p:nvPr/>
          </p:nvSpPr>
          <p:spPr bwMode="auto">
            <a:xfrm>
              <a:off x="1737995" y="2750104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0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0 h 1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0"/>
                <a:gd name="T16" fmla="*/ 0 h 1434"/>
                <a:gd name="T17" fmla="*/ 1240 w 1240"/>
                <a:gd name="T18" fmla="*/ 1434 h 1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0" h="1434">
                  <a:moveTo>
                    <a:pt x="0" y="0"/>
                  </a:moveTo>
                  <a:lnTo>
                    <a:pt x="1240" y="718"/>
                  </a:lnTo>
                  <a:lnTo>
                    <a:pt x="0" y="1434"/>
                  </a:lnTo>
                  <a:lnTo>
                    <a:pt x="333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1891838" y="2750105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2147483647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2147483647 h 1434"/>
                <a:gd name="T10" fmla="*/ 2147483647 w 1240"/>
                <a:gd name="T11" fmla="*/ 2147483647 h 1434"/>
                <a:gd name="T12" fmla="*/ 0 w 1240"/>
                <a:gd name="T13" fmla="*/ 0 h 14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40"/>
                <a:gd name="T22" fmla="*/ 0 h 1434"/>
                <a:gd name="T23" fmla="*/ 1240 w 1240"/>
                <a:gd name="T24" fmla="*/ 1434 h 14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40" h="1434">
                  <a:moveTo>
                    <a:pt x="0" y="0"/>
                  </a:moveTo>
                  <a:lnTo>
                    <a:pt x="109" y="234"/>
                  </a:lnTo>
                  <a:lnTo>
                    <a:pt x="945" y="718"/>
                  </a:lnTo>
                  <a:lnTo>
                    <a:pt x="109" y="1200"/>
                  </a:lnTo>
                  <a:lnTo>
                    <a:pt x="0" y="1434"/>
                  </a:lnTo>
                  <a:lnTo>
                    <a:pt x="1240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49350" y="2702766"/>
            <a:ext cx="461527" cy="443392"/>
            <a:chOff x="1737995" y="2750104"/>
            <a:chExt cx="461527" cy="443392"/>
          </a:xfrm>
          <a:solidFill>
            <a:srgbClr val="1570C1"/>
          </a:solidFill>
        </p:grpSpPr>
        <p:sp>
          <p:nvSpPr>
            <p:cNvPr id="17" name="Freeform 8"/>
            <p:cNvSpPr/>
            <p:nvPr/>
          </p:nvSpPr>
          <p:spPr bwMode="auto">
            <a:xfrm>
              <a:off x="1737995" y="2750104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0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0 h 1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0"/>
                <a:gd name="T16" fmla="*/ 0 h 1434"/>
                <a:gd name="T17" fmla="*/ 1240 w 1240"/>
                <a:gd name="T18" fmla="*/ 1434 h 1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0" h="1434">
                  <a:moveTo>
                    <a:pt x="0" y="0"/>
                  </a:moveTo>
                  <a:lnTo>
                    <a:pt x="1240" y="718"/>
                  </a:lnTo>
                  <a:lnTo>
                    <a:pt x="0" y="1434"/>
                  </a:lnTo>
                  <a:lnTo>
                    <a:pt x="333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1891838" y="2750105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2147483647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2147483647 h 1434"/>
                <a:gd name="T10" fmla="*/ 2147483647 w 1240"/>
                <a:gd name="T11" fmla="*/ 2147483647 h 1434"/>
                <a:gd name="T12" fmla="*/ 0 w 1240"/>
                <a:gd name="T13" fmla="*/ 0 h 14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40"/>
                <a:gd name="T22" fmla="*/ 0 h 1434"/>
                <a:gd name="T23" fmla="*/ 1240 w 1240"/>
                <a:gd name="T24" fmla="*/ 1434 h 14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40" h="1434">
                  <a:moveTo>
                    <a:pt x="0" y="0"/>
                  </a:moveTo>
                  <a:lnTo>
                    <a:pt x="109" y="234"/>
                  </a:lnTo>
                  <a:lnTo>
                    <a:pt x="945" y="718"/>
                  </a:lnTo>
                  <a:lnTo>
                    <a:pt x="109" y="1200"/>
                  </a:lnTo>
                  <a:lnTo>
                    <a:pt x="0" y="1434"/>
                  </a:lnTo>
                  <a:lnTo>
                    <a:pt x="1240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49350" y="3693366"/>
            <a:ext cx="461527" cy="443392"/>
            <a:chOff x="1737995" y="2750104"/>
            <a:chExt cx="461527" cy="443392"/>
          </a:xfrm>
          <a:solidFill>
            <a:srgbClr val="1570C1"/>
          </a:solidFill>
        </p:grpSpPr>
        <p:sp>
          <p:nvSpPr>
            <p:cNvPr id="20" name="Freeform 8"/>
            <p:cNvSpPr/>
            <p:nvPr/>
          </p:nvSpPr>
          <p:spPr bwMode="auto">
            <a:xfrm>
              <a:off x="1737995" y="2750104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0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0 h 1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0"/>
                <a:gd name="T16" fmla="*/ 0 h 1434"/>
                <a:gd name="T17" fmla="*/ 1240 w 1240"/>
                <a:gd name="T18" fmla="*/ 1434 h 1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0" h="1434">
                  <a:moveTo>
                    <a:pt x="0" y="0"/>
                  </a:moveTo>
                  <a:lnTo>
                    <a:pt x="1240" y="718"/>
                  </a:lnTo>
                  <a:lnTo>
                    <a:pt x="0" y="1434"/>
                  </a:lnTo>
                  <a:lnTo>
                    <a:pt x="333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9"/>
            <p:cNvSpPr/>
            <p:nvPr/>
          </p:nvSpPr>
          <p:spPr bwMode="auto">
            <a:xfrm>
              <a:off x="1891838" y="2750105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2147483647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2147483647 h 1434"/>
                <a:gd name="T10" fmla="*/ 2147483647 w 1240"/>
                <a:gd name="T11" fmla="*/ 2147483647 h 1434"/>
                <a:gd name="T12" fmla="*/ 0 w 1240"/>
                <a:gd name="T13" fmla="*/ 0 h 14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40"/>
                <a:gd name="T22" fmla="*/ 0 h 1434"/>
                <a:gd name="T23" fmla="*/ 1240 w 1240"/>
                <a:gd name="T24" fmla="*/ 1434 h 14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40" h="1434">
                  <a:moveTo>
                    <a:pt x="0" y="0"/>
                  </a:moveTo>
                  <a:lnTo>
                    <a:pt x="109" y="234"/>
                  </a:lnTo>
                  <a:lnTo>
                    <a:pt x="945" y="718"/>
                  </a:lnTo>
                  <a:lnTo>
                    <a:pt x="109" y="1200"/>
                  </a:lnTo>
                  <a:lnTo>
                    <a:pt x="0" y="1434"/>
                  </a:lnTo>
                  <a:lnTo>
                    <a:pt x="1240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49350" y="4683966"/>
            <a:ext cx="461527" cy="443392"/>
            <a:chOff x="1737995" y="2750104"/>
            <a:chExt cx="461527" cy="443392"/>
          </a:xfrm>
          <a:solidFill>
            <a:srgbClr val="1570C1"/>
          </a:solidFill>
        </p:grpSpPr>
        <p:sp>
          <p:nvSpPr>
            <p:cNvPr id="23" name="Freeform 8"/>
            <p:cNvSpPr/>
            <p:nvPr/>
          </p:nvSpPr>
          <p:spPr bwMode="auto">
            <a:xfrm>
              <a:off x="1737995" y="2750104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0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0 h 1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0"/>
                <a:gd name="T16" fmla="*/ 0 h 1434"/>
                <a:gd name="T17" fmla="*/ 1240 w 1240"/>
                <a:gd name="T18" fmla="*/ 1434 h 1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0" h="1434">
                  <a:moveTo>
                    <a:pt x="0" y="0"/>
                  </a:moveTo>
                  <a:lnTo>
                    <a:pt x="1240" y="718"/>
                  </a:lnTo>
                  <a:lnTo>
                    <a:pt x="0" y="1434"/>
                  </a:lnTo>
                  <a:lnTo>
                    <a:pt x="333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1891838" y="2750105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2147483647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2147483647 h 1434"/>
                <a:gd name="T10" fmla="*/ 2147483647 w 1240"/>
                <a:gd name="T11" fmla="*/ 2147483647 h 1434"/>
                <a:gd name="T12" fmla="*/ 0 w 1240"/>
                <a:gd name="T13" fmla="*/ 0 h 14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40"/>
                <a:gd name="T22" fmla="*/ 0 h 1434"/>
                <a:gd name="T23" fmla="*/ 1240 w 1240"/>
                <a:gd name="T24" fmla="*/ 1434 h 14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40" h="1434">
                  <a:moveTo>
                    <a:pt x="0" y="0"/>
                  </a:moveTo>
                  <a:lnTo>
                    <a:pt x="109" y="234"/>
                  </a:lnTo>
                  <a:lnTo>
                    <a:pt x="945" y="718"/>
                  </a:lnTo>
                  <a:lnTo>
                    <a:pt x="109" y="1200"/>
                  </a:lnTo>
                  <a:lnTo>
                    <a:pt x="0" y="1434"/>
                  </a:lnTo>
                  <a:lnTo>
                    <a:pt x="1240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2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/>
      <p:bldP spid="18440" grpId="0"/>
      <p:bldP spid="18441" grpId="0"/>
      <p:bldP spid="184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9" name="组合 14"/>
          <p:cNvGrpSpPr/>
          <p:nvPr/>
        </p:nvGrpSpPr>
        <p:grpSpPr bwMode="auto">
          <a:xfrm flipV="1">
            <a:off x="-18414" y="5829300"/>
            <a:ext cx="1028700" cy="1028700"/>
            <a:chOff x="0" y="0"/>
            <a:chExt cx="3600450" cy="3600450"/>
          </a:xfrm>
        </p:grpSpPr>
        <p:sp>
          <p:nvSpPr>
            <p:cNvPr id="12" name="直角三角形 11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8" name="组合 3"/>
          <p:cNvGrpSpPr/>
          <p:nvPr/>
        </p:nvGrpSpPr>
        <p:grpSpPr bwMode="auto">
          <a:xfrm flipH="1">
            <a:off x="11181714" y="0"/>
            <a:ext cx="1009651" cy="1009650"/>
            <a:chOff x="0" y="0"/>
            <a:chExt cx="3600450" cy="3600450"/>
          </a:xfrm>
        </p:grpSpPr>
        <p:sp>
          <p:nvSpPr>
            <p:cNvPr id="3" name="直角三角形 2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2340609" y="1939448"/>
            <a:ext cx="8841105" cy="4493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84261" y="1007288"/>
            <a:ext cx="4283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产品更新目标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486659" y="1530508"/>
            <a:ext cx="869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扫描设备               抓取设备                          增设外壳                       增大循迹精度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30091" y="2465777"/>
            <a:ext cx="615553" cy="32607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预设目标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846559" y="1923573"/>
            <a:ext cx="461665" cy="44208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识别精确   抓取牢固  美观时尚  减少误差</a:t>
            </a:r>
          </a:p>
        </p:txBody>
      </p:sp>
      <p:sp>
        <p:nvSpPr>
          <p:cNvPr id="23" name="椭圆 22"/>
          <p:cNvSpPr/>
          <p:nvPr/>
        </p:nvSpPr>
        <p:spPr>
          <a:xfrm>
            <a:off x="2665094" y="2158523"/>
            <a:ext cx="697865" cy="624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368799" y="2848133"/>
            <a:ext cx="1087120" cy="11353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516494" y="3983513"/>
            <a:ext cx="454025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063479" y="5306218"/>
            <a:ext cx="706120" cy="68961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-636626" y="293904"/>
            <a:ext cx="673262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01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明确市场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 rot="5400000" flipH="1" flipV="1">
            <a:off x="8591550" y="3257550"/>
            <a:ext cx="3600450" cy="3600451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5400000">
            <a:off x="0" y="-1"/>
            <a:ext cx="3600450" cy="3600451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0" y="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9220200" y="388620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8" name="文本框 2"/>
          <p:cNvSpPr txBox="1">
            <a:spLocks noChangeArrowheads="1"/>
          </p:cNvSpPr>
          <p:nvPr/>
        </p:nvSpPr>
        <p:spPr bwMode="auto">
          <a:xfrm>
            <a:off x="292856" y="400050"/>
            <a:ext cx="677108" cy="971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algn="dist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522539" y="1641475"/>
            <a:ext cx="7146925" cy="584775"/>
            <a:chOff x="2522539" y="1641475"/>
            <a:chExt cx="7146925" cy="584775"/>
          </a:xfrm>
        </p:grpSpPr>
        <p:sp>
          <p:nvSpPr>
            <p:cNvPr id="18439" name="文本框 10"/>
            <p:cNvSpPr txBox="1">
              <a:spLocks noChangeArrowheads="1"/>
            </p:cNvSpPr>
            <p:nvPr/>
          </p:nvSpPr>
          <p:spPr bwMode="auto">
            <a:xfrm>
              <a:off x="2522539" y="16414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DIN" pitchFamily="50" charset="0"/>
                </a:rPr>
                <a:t>01  </a:t>
              </a:r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产品规划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949350" y="1712166"/>
              <a:ext cx="461527" cy="443392"/>
              <a:chOff x="1737995" y="2750104"/>
              <a:chExt cx="461527" cy="443392"/>
            </a:xfrm>
            <a:solidFill>
              <a:srgbClr val="1570C1"/>
            </a:solidFill>
          </p:grpSpPr>
          <p:sp>
            <p:nvSpPr>
              <p:cNvPr id="3" name="Freeform 8"/>
              <p:cNvSpPr/>
              <p:nvPr/>
            </p:nvSpPr>
            <p:spPr bwMode="auto">
              <a:xfrm>
                <a:off x="1737995" y="2750104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0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0 h 1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0"/>
                  <a:gd name="T16" fmla="*/ 0 h 1434"/>
                  <a:gd name="T17" fmla="*/ 1240 w 1240"/>
                  <a:gd name="T18" fmla="*/ 1434 h 1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0" h="1434">
                    <a:moveTo>
                      <a:pt x="0" y="0"/>
                    </a:moveTo>
                    <a:lnTo>
                      <a:pt x="1240" y="718"/>
                    </a:lnTo>
                    <a:lnTo>
                      <a:pt x="0" y="1434"/>
                    </a:lnTo>
                    <a:lnTo>
                      <a:pt x="333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" name="Freeform 9"/>
              <p:cNvSpPr/>
              <p:nvPr/>
            </p:nvSpPr>
            <p:spPr bwMode="auto">
              <a:xfrm>
                <a:off x="1891838" y="2750105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2147483647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2147483647 h 1434"/>
                  <a:gd name="T10" fmla="*/ 2147483647 w 1240"/>
                  <a:gd name="T11" fmla="*/ 2147483647 h 1434"/>
                  <a:gd name="T12" fmla="*/ 0 w 1240"/>
                  <a:gd name="T13" fmla="*/ 0 h 1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40"/>
                  <a:gd name="T22" fmla="*/ 0 h 1434"/>
                  <a:gd name="T23" fmla="*/ 1240 w 1240"/>
                  <a:gd name="T24" fmla="*/ 1434 h 14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40" h="1434">
                    <a:moveTo>
                      <a:pt x="0" y="0"/>
                    </a:moveTo>
                    <a:lnTo>
                      <a:pt x="109" y="234"/>
                    </a:lnTo>
                    <a:lnTo>
                      <a:pt x="945" y="718"/>
                    </a:lnTo>
                    <a:lnTo>
                      <a:pt x="109" y="1200"/>
                    </a:lnTo>
                    <a:lnTo>
                      <a:pt x="0" y="1434"/>
                    </a:lnTo>
                    <a:lnTo>
                      <a:pt x="1240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2522539" y="2632075"/>
            <a:ext cx="7146925" cy="584775"/>
            <a:chOff x="2522539" y="2632075"/>
            <a:chExt cx="7146925" cy="584775"/>
          </a:xfrm>
        </p:grpSpPr>
        <p:sp>
          <p:nvSpPr>
            <p:cNvPr id="18440" name="文本框 11"/>
            <p:cNvSpPr txBox="1">
              <a:spLocks noChangeArrowheads="1"/>
            </p:cNvSpPr>
            <p:nvPr/>
          </p:nvSpPr>
          <p:spPr bwMode="auto">
            <a:xfrm>
              <a:off x="2522539" y="26320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rgbClr val="1570C1"/>
                  </a:solidFill>
                  <a:latin typeface="DIN" pitchFamily="50" charset="0"/>
                </a:rPr>
                <a:t>02  </a:t>
              </a:r>
              <a:r>
                <a:rPr lang="zh-CN" altLang="en-US" sz="3200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客户需求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949350" y="2702766"/>
              <a:ext cx="461527" cy="443392"/>
              <a:chOff x="1737995" y="2750104"/>
              <a:chExt cx="461527" cy="443392"/>
            </a:xfrm>
            <a:solidFill>
              <a:srgbClr val="1570C1"/>
            </a:solidFill>
          </p:grpSpPr>
          <p:sp>
            <p:nvSpPr>
              <p:cNvPr id="17" name="Freeform 8"/>
              <p:cNvSpPr/>
              <p:nvPr/>
            </p:nvSpPr>
            <p:spPr bwMode="auto">
              <a:xfrm>
                <a:off x="1737995" y="2750104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0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0 h 1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0"/>
                  <a:gd name="T16" fmla="*/ 0 h 1434"/>
                  <a:gd name="T17" fmla="*/ 1240 w 1240"/>
                  <a:gd name="T18" fmla="*/ 1434 h 1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0" h="1434">
                    <a:moveTo>
                      <a:pt x="0" y="0"/>
                    </a:moveTo>
                    <a:lnTo>
                      <a:pt x="1240" y="718"/>
                    </a:lnTo>
                    <a:lnTo>
                      <a:pt x="0" y="1434"/>
                    </a:lnTo>
                    <a:lnTo>
                      <a:pt x="333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9"/>
              <p:cNvSpPr/>
              <p:nvPr/>
            </p:nvSpPr>
            <p:spPr bwMode="auto">
              <a:xfrm>
                <a:off x="1891838" y="2750105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2147483647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2147483647 h 1434"/>
                  <a:gd name="T10" fmla="*/ 2147483647 w 1240"/>
                  <a:gd name="T11" fmla="*/ 2147483647 h 1434"/>
                  <a:gd name="T12" fmla="*/ 0 w 1240"/>
                  <a:gd name="T13" fmla="*/ 0 h 1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40"/>
                  <a:gd name="T22" fmla="*/ 0 h 1434"/>
                  <a:gd name="T23" fmla="*/ 1240 w 1240"/>
                  <a:gd name="T24" fmla="*/ 1434 h 14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40" h="1434">
                    <a:moveTo>
                      <a:pt x="0" y="0"/>
                    </a:moveTo>
                    <a:lnTo>
                      <a:pt x="109" y="234"/>
                    </a:lnTo>
                    <a:lnTo>
                      <a:pt x="945" y="718"/>
                    </a:lnTo>
                    <a:lnTo>
                      <a:pt x="109" y="1200"/>
                    </a:lnTo>
                    <a:lnTo>
                      <a:pt x="0" y="1434"/>
                    </a:lnTo>
                    <a:lnTo>
                      <a:pt x="1240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2522539" y="3622675"/>
            <a:ext cx="7146925" cy="584775"/>
            <a:chOff x="2522539" y="3622675"/>
            <a:chExt cx="7146925" cy="584775"/>
          </a:xfrm>
        </p:grpSpPr>
        <p:sp>
          <p:nvSpPr>
            <p:cNvPr id="18441" name="文本框 12"/>
            <p:cNvSpPr txBox="1">
              <a:spLocks noChangeArrowheads="1"/>
            </p:cNvSpPr>
            <p:nvPr/>
          </p:nvSpPr>
          <p:spPr bwMode="auto">
            <a:xfrm>
              <a:off x="2522539" y="36226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DIN" pitchFamily="50" charset="0"/>
                </a:rPr>
                <a:t>03  </a:t>
              </a:r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产品规格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949350" y="3693366"/>
              <a:ext cx="461527" cy="443392"/>
              <a:chOff x="1737995" y="2750104"/>
              <a:chExt cx="461527" cy="443392"/>
            </a:xfrm>
            <a:solidFill>
              <a:srgbClr val="1570C1"/>
            </a:solidFill>
          </p:grpSpPr>
          <p:sp>
            <p:nvSpPr>
              <p:cNvPr id="20" name="Freeform 8"/>
              <p:cNvSpPr/>
              <p:nvPr/>
            </p:nvSpPr>
            <p:spPr bwMode="auto">
              <a:xfrm>
                <a:off x="1737995" y="2750104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0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0 h 1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0"/>
                  <a:gd name="T16" fmla="*/ 0 h 1434"/>
                  <a:gd name="T17" fmla="*/ 1240 w 1240"/>
                  <a:gd name="T18" fmla="*/ 1434 h 1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0" h="1434">
                    <a:moveTo>
                      <a:pt x="0" y="0"/>
                    </a:moveTo>
                    <a:lnTo>
                      <a:pt x="1240" y="718"/>
                    </a:lnTo>
                    <a:lnTo>
                      <a:pt x="0" y="1434"/>
                    </a:lnTo>
                    <a:lnTo>
                      <a:pt x="333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1" name="Freeform 9"/>
              <p:cNvSpPr/>
              <p:nvPr/>
            </p:nvSpPr>
            <p:spPr bwMode="auto">
              <a:xfrm>
                <a:off x="1891838" y="2750105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2147483647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2147483647 h 1434"/>
                  <a:gd name="T10" fmla="*/ 2147483647 w 1240"/>
                  <a:gd name="T11" fmla="*/ 2147483647 h 1434"/>
                  <a:gd name="T12" fmla="*/ 0 w 1240"/>
                  <a:gd name="T13" fmla="*/ 0 h 1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40"/>
                  <a:gd name="T22" fmla="*/ 0 h 1434"/>
                  <a:gd name="T23" fmla="*/ 1240 w 1240"/>
                  <a:gd name="T24" fmla="*/ 1434 h 14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40" h="1434">
                    <a:moveTo>
                      <a:pt x="0" y="0"/>
                    </a:moveTo>
                    <a:lnTo>
                      <a:pt x="109" y="234"/>
                    </a:lnTo>
                    <a:lnTo>
                      <a:pt x="945" y="718"/>
                    </a:lnTo>
                    <a:lnTo>
                      <a:pt x="109" y="1200"/>
                    </a:lnTo>
                    <a:lnTo>
                      <a:pt x="0" y="1434"/>
                    </a:lnTo>
                    <a:lnTo>
                      <a:pt x="1240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522539" y="4613275"/>
            <a:ext cx="7146925" cy="584775"/>
            <a:chOff x="2522539" y="4613275"/>
            <a:chExt cx="7146925" cy="584775"/>
          </a:xfrm>
        </p:grpSpPr>
        <p:sp>
          <p:nvSpPr>
            <p:cNvPr id="18442" name="文本框 13"/>
            <p:cNvSpPr txBox="1">
              <a:spLocks noChangeArrowheads="1"/>
            </p:cNvSpPr>
            <p:nvPr/>
          </p:nvSpPr>
          <p:spPr bwMode="auto">
            <a:xfrm>
              <a:off x="2522539" y="46132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DIN" pitchFamily="50" charset="0"/>
                </a:rPr>
                <a:t>04  </a:t>
              </a:r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团队合作</a:t>
              </a:r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3949350" y="4683966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0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0 h 1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0"/>
                <a:gd name="T16" fmla="*/ 0 h 1434"/>
                <a:gd name="T17" fmla="*/ 1240 w 1240"/>
                <a:gd name="T18" fmla="*/ 1434 h 1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0" h="1434">
                  <a:moveTo>
                    <a:pt x="0" y="0"/>
                  </a:moveTo>
                  <a:lnTo>
                    <a:pt x="1240" y="718"/>
                  </a:lnTo>
                  <a:lnTo>
                    <a:pt x="0" y="1434"/>
                  </a:lnTo>
                  <a:lnTo>
                    <a:pt x="333" y="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70C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4103193" y="4683967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2147483647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2147483647 h 1434"/>
                <a:gd name="T10" fmla="*/ 2147483647 w 1240"/>
                <a:gd name="T11" fmla="*/ 2147483647 h 1434"/>
                <a:gd name="T12" fmla="*/ 0 w 1240"/>
                <a:gd name="T13" fmla="*/ 0 h 14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40"/>
                <a:gd name="T22" fmla="*/ 0 h 1434"/>
                <a:gd name="T23" fmla="*/ 1240 w 1240"/>
                <a:gd name="T24" fmla="*/ 1434 h 14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40" h="1434">
                  <a:moveTo>
                    <a:pt x="0" y="0"/>
                  </a:moveTo>
                  <a:lnTo>
                    <a:pt x="109" y="234"/>
                  </a:lnTo>
                  <a:lnTo>
                    <a:pt x="945" y="718"/>
                  </a:lnTo>
                  <a:lnTo>
                    <a:pt x="109" y="1200"/>
                  </a:lnTo>
                  <a:lnTo>
                    <a:pt x="0" y="1434"/>
                  </a:lnTo>
                  <a:lnTo>
                    <a:pt x="1240" y="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70C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851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627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6628" name="文本框 17"/>
          <p:cNvSpPr txBox="1">
            <a:spLocks noChangeArrowheads="1"/>
          </p:cNvSpPr>
          <p:nvPr/>
        </p:nvSpPr>
        <p:spPr bwMode="auto">
          <a:xfrm>
            <a:off x="-550793" y="348924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1593850"/>
            <a:ext cx="12192000" cy="29019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6630" name="Picture 21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495801" y="2011363"/>
            <a:ext cx="6970713" cy="400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ight Triangle 23"/>
          <p:cNvSpPr/>
          <p:nvPr/>
        </p:nvSpPr>
        <p:spPr>
          <a:xfrm rot="10800000">
            <a:off x="8688388" y="2292350"/>
            <a:ext cx="1847851" cy="2884488"/>
          </a:xfrm>
          <a:prstGeom prst="rtTriangle">
            <a:avLst/>
          </a:prstGeom>
          <a:solidFill>
            <a:schemeClr val="bg1">
              <a:lumMod val="9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6635" name="TextBox 25"/>
          <p:cNvSpPr txBox="1">
            <a:spLocks noChangeArrowheads="1"/>
          </p:cNvSpPr>
          <p:nvPr/>
        </p:nvSpPr>
        <p:spPr bwMode="auto">
          <a:xfrm>
            <a:off x="473413" y="3907954"/>
            <a:ext cx="4507965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共收到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118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份有效问卷，一份无效问卷</a:t>
            </a:r>
          </a:p>
        </p:txBody>
      </p:sp>
      <p:sp>
        <p:nvSpPr>
          <p:cNvPr id="31" name="TextBox 27"/>
          <p:cNvSpPr txBox="1"/>
          <p:nvPr/>
        </p:nvSpPr>
        <p:spPr>
          <a:xfrm>
            <a:off x="1108023" y="2571751"/>
            <a:ext cx="3262432" cy="511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 eaLnBrk="1" fontAlgn="auto" hangingPunct="1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defRPr/>
            </a:pPr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基于问卷星的调查问卷</a:t>
            </a:r>
            <a:endParaRPr lang="zh-CN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8" name="Freeform 52"/>
          <p:cNvSpPr>
            <a:spLocks noEditPoints="1"/>
          </p:cNvSpPr>
          <p:nvPr/>
        </p:nvSpPr>
        <p:spPr bwMode="auto">
          <a:xfrm>
            <a:off x="3379788" y="3214690"/>
            <a:ext cx="503237" cy="5032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2147483647 h 144"/>
              <a:gd name="T12" fmla="*/ 2147483647 w 144"/>
              <a:gd name="T13" fmla="*/ 2147483647 h 144"/>
              <a:gd name="T14" fmla="*/ 2147483647 w 144"/>
              <a:gd name="T15" fmla="*/ 2147483647 h 144"/>
              <a:gd name="T16" fmla="*/ 2147483647 w 144"/>
              <a:gd name="T17" fmla="*/ 2147483647 h 144"/>
              <a:gd name="T18" fmla="*/ 2147483647 w 144"/>
              <a:gd name="T19" fmla="*/ 2147483647 h 144"/>
              <a:gd name="T20" fmla="*/ 2147483647 w 144"/>
              <a:gd name="T21" fmla="*/ 2147483647 h 144"/>
              <a:gd name="T22" fmla="*/ 2147483647 w 144"/>
              <a:gd name="T23" fmla="*/ 2147483647 h 144"/>
              <a:gd name="T24" fmla="*/ 2147483647 w 144"/>
              <a:gd name="T25" fmla="*/ 2147483647 h 144"/>
              <a:gd name="T26" fmla="*/ 2147483647 w 144"/>
              <a:gd name="T27" fmla="*/ 2147483647 h 144"/>
              <a:gd name="T28" fmla="*/ 2147483647 w 144"/>
              <a:gd name="T29" fmla="*/ 2147483647 h 144"/>
              <a:gd name="T30" fmla="*/ 2147483647 w 144"/>
              <a:gd name="T31" fmla="*/ 2147483647 h 144"/>
              <a:gd name="T32" fmla="*/ 2147483647 w 144"/>
              <a:gd name="T33" fmla="*/ 2147483647 h 144"/>
              <a:gd name="T34" fmla="*/ 2147483647 w 144"/>
              <a:gd name="T35" fmla="*/ 2147483647 h 144"/>
              <a:gd name="T36" fmla="*/ 2147483647 w 144"/>
              <a:gd name="T37" fmla="*/ 2147483647 h 144"/>
              <a:gd name="T38" fmla="*/ 2147483647 w 144"/>
              <a:gd name="T39" fmla="*/ 2147483647 h 144"/>
              <a:gd name="T40" fmla="*/ 2147483647 w 144"/>
              <a:gd name="T41" fmla="*/ 2147483647 h 144"/>
              <a:gd name="T42" fmla="*/ 2147483647 w 144"/>
              <a:gd name="T43" fmla="*/ 2147483647 h 144"/>
              <a:gd name="T44" fmla="*/ 2147483647 w 144"/>
              <a:gd name="T45" fmla="*/ 2147483647 h 144"/>
              <a:gd name="T46" fmla="*/ 2147483647 w 144"/>
              <a:gd name="T47" fmla="*/ 2147483647 h 144"/>
              <a:gd name="T48" fmla="*/ 2147483647 w 144"/>
              <a:gd name="T49" fmla="*/ 2147483647 h 144"/>
              <a:gd name="T50" fmla="*/ 2147483647 w 144"/>
              <a:gd name="T51" fmla="*/ 2147483647 h 144"/>
              <a:gd name="T52" fmla="*/ 2147483647 w 144"/>
              <a:gd name="T53" fmla="*/ 2147483647 h 1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44"/>
              <a:gd name="T82" fmla="*/ 0 h 144"/>
              <a:gd name="T83" fmla="*/ 144 w 144"/>
              <a:gd name="T84" fmla="*/ 144 h 144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110" y="76"/>
                </a:moveTo>
                <a:cubicBezTo>
                  <a:pt x="110" y="81"/>
                  <a:pt x="108" y="87"/>
                  <a:pt x="105" y="91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78" y="110"/>
                  <a:pt x="75" y="111"/>
                  <a:pt x="72" y="111"/>
                </a:cubicBezTo>
                <a:cubicBezTo>
                  <a:pt x="69" y="111"/>
                  <a:pt x="66" y="110"/>
                  <a:pt x="64" y="110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9" y="91"/>
                  <a:pt x="39" y="91"/>
                  <a:pt x="39" y="91"/>
                </a:cubicBezTo>
                <a:cubicBezTo>
                  <a:pt x="36" y="87"/>
                  <a:pt x="34" y="81"/>
                  <a:pt x="34" y="76"/>
                </a:cubicBezTo>
                <a:cubicBezTo>
                  <a:pt x="23" y="68"/>
                  <a:pt x="23" y="68"/>
                  <a:pt x="23" y="68"/>
                </a:cubicBezTo>
                <a:cubicBezTo>
                  <a:pt x="30" y="46"/>
                  <a:pt x="30" y="46"/>
                  <a:pt x="30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51" y="39"/>
                  <a:pt x="56" y="37"/>
                </a:cubicBezTo>
                <a:cubicBezTo>
                  <a:pt x="60" y="24"/>
                  <a:pt x="60" y="24"/>
                  <a:pt x="60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8" y="37"/>
                  <a:pt x="88" y="37"/>
                  <a:pt x="88" y="37"/>
                </a:cubicBezTo>
                <a:cubicBezTo>
                  <a:pt x="93" y="39"/>
                  <a:pt x="97" y="42"/>
                  <a:pt x="101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21" y="68"/>
                  <a:pt x="121" y="68"/>
                  <a:pt x="121" y="68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39" name="Freeform 44"/>
          <p:cNvSpPr>
            <a:spLocks noEditPoints="1"/>
          </p:cNvSpPr>
          <p:nvPr/>
        </p:nvSpPr>
        <p:spPr bwMode="auto">
          <a:xfrm>
            <a:off x="1266826" y="3209927"/>
            <a:ext cx="509588" cy="511175"/>
          </a:xfrm>
          <a:custGeom>
            <a:avLst/>
            <a:gdLst>
              <a:gd name="T0" fmla="*/ 2147483647 w 146"/>
              <a:gd name="T1" fmla="*/ 0 h 146"/>
              <a:gd name="T2" fmla="*/ 0 w 146"/>
              <a:gd name="T3" fmla="*/ 2147483647 h 146"/>
              <a:gd name="T4" fmla="*/ 2147483647 w 146"/>
              <a:gd name="T5" fmla="*/ 2147483647 h 146"/>
              <a:gd name="T6" fmla="*/ 2147483647 w 146"/>
              <a:gd name="T7" fmla="*/ 2147483647 h 146"/>
              <a:gd name="T8" fmla="*/ 2147483647 w 146"/>
              <a:gd name="T9" fmla="*/ 0 h 146"/>
              <a:gd name="T10" fmla="*/ 2147483647 w 146"/>
              <a:gd name="T11" fmla="*/ 2147483647 h 146"/>
              <a:gd name="T12" fmla="*/ 2147483647 w 146"/>
              <a:gd name="T13" fmla="*/ 2147483647 h 146"/>
              <a:gd name="T14" fmla="*/ 2147483647 w 146"/>
              <a:gd name="T15" fmla="*/ 2147483647 h 146"/>
              <a:gd name="T16" fmla="*/ 2147483647 w 146"/>
              <a:gd name="T17" fmla="*/ 2147483647 h 146"/>
              <a:gd name="T18" fmla="*/ 2147483647 w 146"/>
              <a:gd name="T19" fmla="*/ 2147483647 h 146"/>
              <a:gd name="T20" fmla="*/ 2147483647 w 146"/>
              <a:gd name="T21" fmla="*/ 2147483647 h 146"/>
              <a:gd name="T22" fmla="*/ 2147483647 w 146"/>
              <a:gd name="T23" fmla="*/ 2147483647 h 146"/>
              <a:gd name="T24" fmla="*/ 2147483647 w 146"/>
              <a:gd name="T25" fmla="*/ 2147483647 h 146"/>
              <a:gd name="T26" fmla="*/ 2147483647 w 146"/>
              <a:gd name="T27" fmla="*/ 2147483647 h 146"/>
              <a:gd name="T28" fmla="*/ 2147483647 w 146"/>
              <a:gd name="T29" fmla="*/ 2147483647 h 146"/>
              <a:gd name="T30" fmla="*/ 2147483647 w 146"/>
              <a:gd name="T31" fmla="*/ 2147483647 h 1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46"/>
              <a:gd name="T49" fmla="*/ 0 h 146"/>
              <a:gd name="T50" fmla="*/ 146 w 146"/>
              <a:gd name="T51" fmla="*/ 146 h 14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46" h="146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  <a:moveTo>
                  <a:pt x="104" y="119"/>
                </a:moveTo>
                <a:cubicBezTo>
                  <a:pt x="73" y="100"/>
                  <a:pt x="73" y="100"/>
                  <a:pt x="73" y="100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50" y="83"/>
                  <a:pt x="50" y="83"/>
                  <a:pt x="50" y="83"/>
                </a:cubicBezTo>
                <a:cubicBezTo>
                  <a:pt x="22" y="59"/>
                  <a:pt x="22" y="59"/>
                  <a:pt x="22" y="59"/>
                </a:cubicBezTo>
                <a:cubicBezTo>
                  <a:pt x="59" y="56"/>
                  <a:pt x="59" y="56"/>
                  <a:pt x="59" y="56"/>
                </a:cubicBezTo>
                <a:cubicBezTo>
                  <a:pt x="73" y="22"/>
                  <a:pt x="73" y="22"/>
                  <a:pt x="73" y="22"/>
                </a:cubicBezTo>
                <a:cubicBezTo>
                  <a:pt x="87" y="56"/>
                  <a:pt x="87" y="56"/>
                  <a:pt x="87" y="56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96" y="83"/>
                  <a:pt x="96" y="83"/>
                  <a:pt x="96" y="83"/>
                </a:cubicBezTo>
                <a:lnTo>
                  <a:pt x="104" y="1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640" name="Freeform 45"/>
          <p:cNvSpPr>
            <a:spLocks noEditPoints="1"/>
          </p:cNvSpPr>
          <p:nvPr/>
        </p:nvSpPr>
        <p:spPr bwMode="auto">
          <a:xfrm>
            <a:off x="2327275" y="3214690"/>
            <a:ext cx="501651" cy="5032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2147483647 h 144"/>
              <a:gd name="T12" fmla="*/ 2147483647 w 144"/>
              <a:gd name="T13" fmla="*/ 2147483647 h 144"/>
              <a:gd name="T14" fmla="*/ 2147483647 w 144"/>
              <a:gd name="T15" fmla="*/ 2147483647 h 144"/>
              <a:gd name="T16" fmla="*/ 2147483647 w 144"/>
              <a:gd name="T17" fmla="*/ 2147483647 h 144"/>
              <a:gd name="T18" fmla="*/ 2147483647 w 144"/>
              <a:gd name="T19" fmla="*/ 2147483647 h 144"/>
              <a:gd name="T20" fmla="*/ 2147483647 w 144"/>
              <a:gd name="T21" fmla="*/ 2147483647 h 144"/>
              <a:gd name="T22" fmla="*/ 2147483647 w 144"/>
              <a:gd name="T23" fmla="*/ 2147483647 h 144"/>
              <a:gd name="T24" fmla="*/ 2147483647 w 144"/>
              <a:gd name="T25" fmla="*/ 2147483647 h 144"/>
              <a:gd name="T26" fmla="*/ 2147483647 w 144"/>
              <a:gd name="T27" fmla="*/ 2147483647 h 144"/>
              <a:gd name="T28" fmla="*/ 2147483647 w 144"/>
              <a:gd name="T29" fmla="*/ 2147483647 h 144"/>
              <a:gd name="T30" fmla="*/ 2147483647 w 144"/>
              <a:gd name="T31" fmla="*/ 2147483647 h 144"/>
              <a:gd name="T32" fmla="*/ 2147483647 w 144"/>
              <a:gd name="T33" fmla="*/ 2147483647 h 144"/>
              <a:gd name="T34" fmla="*/ 2147483647 w 144"/>
              <a:gd name="T35" fmla="*/ 2147483647 h 144"/>
              <a:gd name="T36" fmla="*/ 2147483647 w 144"/>
              <a:gd name="T37" fmla="*/ 2147483647 h 144"/>
              <a:gd name="T38" fmla="*/ 2147483647 w 144"/>
              <a:gd name="T39" fmla="*/ 2147483647 h 14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44"/>
              <a:gd name="T61" fmla="*/ 0 h 144"/>
              <a:gd name="T62" fmla="*/ 144 w 144"/>
              <a:gd name="T63" fmla="*/ 144 h 14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41" y="109"/>
                </a:moveTo>
                <a:cubicBezTo>
                  <a:pt x="38" y="109"/>
                  <a:pt x="35" y="106"/>
                  <a:pt x="35" y="103"/>
                </a:cubicBezTo>
                <a:cubicBezTo>
                  <a:pt x="37" y="79"/>
                  <a:pt x="37" y="79"/>
                  <a:pt x="37" y="79"/>
                </a:cubicBezTo>
                <a:cubicBezTo>
                  <a:pt x="52" y="81"/>
                  <a:pt x="63" y="92"/>
                  <a:pt x="65" y="107"/>
                </a:cubicBezTo>
                <a:lnTo>
                  <a:pt x="41" y="109"/>
                </a:lnTo>
                <a:close/>
                <a:moveTo>
                  <a:pt x="78" y="105"/>
                </a:moveTo>
                <a:cubicBezTo>
                  <a:pt x="77" y="84"/>
                  <a:pt x="60" y="67"/>
                  <a:pt x="39" y="65"/>
                </a:cubicBezTo>
                <a:cubicBezTo>
                  <a:pt x="40" y="51"/>
                  <a:pt x="40" y="51"/>
                  <a:pt x="40" y="51"/>
                </a:cubicBezTo>
                <a:cubicBezTo>
                  <a:pt x="68" y="54"/>
                  <a:pt x="90" y="76"/>
                  <a:pt x="92" y="104"/>
                </a:cubicBezTo>
                <a:lnTo>
                  <a:pt x="78" y="105"/>
                </a:lnTo>
                <a:close/>
                <a:moveTo>
                  <a:pt x="106" y="103"/>
                </a:moveTo>
                <a:cubicBezTo>
                  <a:pt x="103" y="68"/>
                  <a:pt x="76" y="41"/>
                  <a:pt x="41" y="38"/>
                </a:cubicBezTo>
                <a:cubicBezTo>
                  <a:pt x="43" y="24"/>
                  <a:pt x="43" y="24"/>
                  <a:pt x="43" y="24"/>
                </a:cubicBezTo>
                <a:cubicBezTo>
                  <a:pt x="84" y="28"/>
                  <a:pt x="116" y="60"/>
                  <a:pt x="120" y="101"/>
                </a:cubicBezTo>
                <a:lnTo>
                  <a:pt x="106" y="10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746" y="4196548"/>
            <a:ext cx="4944857" cy="2770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991" y="2292349"/>
            <a:ext cx="5155856" cy="3289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275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49315" y="2212768"/>
            <a:ext cx="6377278" cy="2849562"/>
            <a:chOff x="990600" y="2027238"/>
            <a:chExt cx="6905626" cy="3085644"/>
          </a:xfrm>
        </p:grpSpPr>
        <p:sp>
          <p:nvSpPr>
            <p:cNvPr id="34" name="Freeform 29"/>
            <p:cNvSpPr>
              <a:spLocks noEditPoints="1"/>
            </p:cNvSpPr>
            <p:nvPr/>
          </p:nvSpPr>
          <p:spPr bwMode="auto">
            <a:xfrm>
              <a:off x="990600" y="2027238"/>
              <a:ext cx="450851" cy="1333500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9 h 100"/>
                <a:gd name="T4" fmla="*/ 17 w 34"/>
                <a:gd name="T5" fmla="*/ 0 h 100"/>
                <a:gd name="T6" fmla="*/ 7 w 34"/>
                <a:gd name="T7" fmla="*/ 9 h 100"/>
                <a:gd name="T8" fmla="*/ 17 w 34"/>
                <a:gd name="T9" fmla="*/ 19 h 100"/>
                <a:gd name="T10" fmla="*/ 25 w 34"/>
                <a:gd name="T11" fmla="*/ 22 h 100"/>
                <a:gd name="T12" fmla="*/ 10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4 h 100"/>
                <a:gd name="T20" fmla="*/ 8 w 34"/>
                <a:gd name="T21" fmla="*/ 92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2 h 100"/>
                <a:gd name="T28" fmla="*/ 26 w 34"/>
                <a:gd name="T29" fmla="*/ 64 h 100"/>
                <a:gd name="T30" fmla="*/ 34 w 34"/>
                <a:gd name="T31" fmla="*/ 57 h 100"/>
                <a:gd name="T32" fmla="*/ 34 w 34"/>
                <a:gd name="T33" fmla="*/ 30 h 100"/>
                <a:gd name="T34" fmla="*/ 25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7" y="15"/>
                    <a:pt x="27" y="9"/>
                  </a:cubicBezTo>
                  <a:cubicBezTo>
                    <a:pt x="27" y="4"/>
                    <a:pt x="22" y="0"/>
                    <a:pt x="17" y="0"/>
                  </a:cubicBezTo>
                  <a:cubicBezTo>
                    <a:pt x="12" y="0"/>
                    <a:pt x="7" y="4"/>
                    <a:pt x="7" y="9"/>
                  </a:cubicBezTo>
                  <a:cubicBezTo>
                    <a:pt x="7" y="15"/>
                    <a:pt x="12" y="19"/>
                    <a:pt x="17" y="19"/>
                  </a:cubicBezTo>
                  <a:close/>
                  <a:moveTo>
                    <a:pt x="25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4" y="22"/>
                    <a:pt x="0" y="25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2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30" y="22"/>
                    <a:pt x="25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1704975" y="2027238"/>
              <a:ext cx="452439" cy="1333500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9 h 100"/>
                <a:gd name="T4" fmla="*/ 17 w 34"/>
                <a:gd name="T5" fmla="*/ 0 h 100"/>
                <a:gd name="T6" fmla="*/ 8 w 34"/>
                <a:gd name="T7" fmla="*/ 9 h 100"/>
                <a:gd name="T8" fmla="*/ 17 w 34"/>
                <a:gd name="T9" fmla="*/ 19 h 100"/>
                <a:gd name="T10" fmla="*/ 25 w 34"/>
                <a:gd name="T11" fmla="*/ 22 h 100"/>
                <a:gd name="T12" fmla="*/ 10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4 h 100"/>
                <a:gd name="T20" fmla="*/ 8 w 34"/>
                <a:gd name="T21" fmla="*/ 92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2 h 100"/>
                <a:gd name="T28" fmla="*/ 26 w 34"/>
                <a:gd name="T29" fmla="*/ 64 h 100"/>
                <a:gd name="T30" fmla="*/ 34 w 34"/>
                <a:gd name="T31" fmla="*/ 57 h 100"/>
                <a:gd name="T32" fmla="*/ 34 w 34"/>
                <a:gd name="T33" fmla="*/ 30 h 100"/>
                <a:gd name="T34" fmla="*/ 25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7" y="15"/>
                    <a:pt x="27" y="9"/>
                  </a:cubicBezTo>
                  <a:cubicBezTo>
                    <a:pt x="27" y="4"/>
                    <a:pt x="22" y="0"/>
                    <a:pt x="17" y="0"/>
                  </a:cubicBezTo>
                  <a:cubicBezTo>
                    <a:pt x="12" y="0"/>
                    <a:pt x="8" y="4"/>
                    <a:pt x="8" y="9"/>
                  </a:cubicBezTo>
                  <a:cubicBezTo>
                    <a:pt x="8" y="15"/>
                    <a:pt x="12" y="19"/>
                    <a:pt x="17" y="19"/>
                  </a:cubicBezTo>
                  <a:close/>
                  <a:moveTo>
                    <a:pt x="25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4" y="22"/>
                    <a:pt x="0" y="25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2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1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30" y="22"/>
                    <a:pt x="25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36" name="Freeform 31"/>
            <p:cNvSpPr>
              <a:spLocks noEditPoints="1"/>
            </p:cNvSpPr>
            <p:nvPr/>
          </p:nvSpPr>
          <p:spPr bwMode="auto">
            <a:xfrm>
              <a:off x="2420937" y="2027238"/>
              <a:ext cx="450851" cy="1333500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9 h 100"/>
                <a:gd name="T4" fmla="*/ 17 w 34"/>
                <a:gd name="T5" fmla="*/ 0 h 100"/>
                <a:gd name="T6" fmla="*/ 8 w 34"/>
                <a:gd name="T7" fmla="*/ 9 h 100"/>
                <a:gd name="T8" fmla="*/ 17 w 34"/>
                <a:gd name="T9" fmla="*/ 19 h 100"/>
                <a:gd name="T10" fmla="*/ 25 w 34"/>
                <a:gd name="T11" fmla="*/ 22 h 100"/>
                <a:gd name="T12" fmla="*/ 10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4 h 100"/>
                <a:gd name="T20" fmla="*/ 8 w 34"/>
                <a:gd name="T21" fmla="*/ 92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2 h 100"/>
                <a:gd name="T28" fmla="*/ 26 w 34"/>
                <a:gd name="T29" fmla="*/ 64 h 100"/>
                <a:gd name="T30" fmla="*/ 34 w 34"/>
                <a:gd name="T31" fmla="*/ 57 h 100"/>
                <a:gd name="T32" fmla="*/ 34 w 34"/>
                <a:gd name="T33" fmla="*/ 30 h 100"/>
                <a:gd name="T34" fmla="*/ 25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3" y="19"/>
                    <a:pt x="27" y="15"/>
                    <a:pt x="27" y="9"/>
                  </a:cubicBezTo>
                  <a:cubicBezTo>
                    <a:pt x="27" y="4"/>
                    <a:pt x="23" y="0"/>
                    <a:pt x="17" y="0"/>
                  </a:cubicBezTo>
                  <a:cubicBezTo>
                    <a:pt x="12" y="0"/>
                    <a:pt x="8" y="4"/>
                    <a:pt x="8" y="9"/>
                  </a:cubicBezTo>
                  <a:cubicBezTo>
                    <a:pt x="8" y="15"/>
                    <a:pt x="12" y="19"/>
                    <a:pt x="17" y="19"/>
                  </a:cubicBezTo>
                  <a:close/>
                  <a:moveTo>
                    <a:pt x="25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5" y="22"/>
                    <a:pt x="0" y="25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3" y="100"/>
                    <a:pt x="26" y="97"/>
                    <a:pt x="26" y="92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1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30" y="22"/>
                    <a:pt x="25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3138489" y="2027238"/>
              <a:ext cx="449263" cy="1333500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9 h 100"/>
                <a:gd name="T4" fmla="*/ 17 w 34"/>
                <a:gd name="T5" fmla="*/ 0 h 100"/>
                <a:gd name="T6" fmla="*/ 8 w 34"/>
                <a:gd name="T7" fmla="*/ 9 h 100"/>
                <a:gd name="T8" fmla="*/ 17 w 34"/>
                <a:gd name="T9" fmla="*/ 19 h 100"/>
                <a:gd name="T10" fmla="*/ 25 w 34"/>
                <a:gd name="T11" fmla="*/ 22 h 100"/>
                <a:gd name="T12" fmla="*/ 10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9 w 34"/>
                <a:gd name="T19" fmla="*/ 64 h 100"/>
                <a:gd name="T20" fmla="*/ 9 w 34"/>
                <a:gd name="T21" fmla="*/ 92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2 h 100"/>
                <a:gd name="T28" fmla="*/ 26 w 34"/>
                <a:gd name="T29" fmla="*/ 64 h 100"/>
                <a:gd name="T30" fmla="*/ 34 w 34"/>
                <a:gd name="T31" fmla="*/ 57 h 100"/>
                <a:gd name="T32" fmla="*/ 34 w 34"/>
                <a:gd name="T33" fmla="*/ 30 h 100"/>
                <a:gd name="T34" fmla="*/ 25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3" y="19"/>
                    <a:pt x="27" y="15"/>
                    <a:pt x="27" y="9"/>
                  </a:cubicBezTo>
                  <a:cubicBezTo>
                    <a:pt x="27" y="4"/>
                    <a:pt x="23" y="0"/>
                    <a:pt x="17" y="0"/>
                  </a:cubicBezTo>
                  <a:cubicBezTo>
                    <a:pt x="12" y="0"/>
                    <a:pt x="8" y="4"/>
                    <a:pt x="8" y="9"/>
                  </a:cubicBezTo>
                  <a:cubicBezTo>
                    <a:pt x="8" y="15"/>
                    <a:pt x="12" y="19"/>
                    <a:pt x="17" y="19"/>
                  </a:cubicBezTo>
                  <a:close/>
                  <a:moveTo>
                    <a:pt x="25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5" y="22"/>
                    <a:pt x="0" y="25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9" y="64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3" y="100"/>
                    <a:pt x="26" y="97"/>
                    <a:pt x="26" y="92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1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30" y="22"/>
                    <a:pt x="25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38" name="Freeform 33"/>
            <p:cNvSpPr>
              <a:spLocks noEditPoints="1"/>
            </p:cNvSpPr>
            <p:nvPr/>
          </p:nvSpPr>
          <p:spPr bwMode="auto">
            <a:xfrm>
              <a:off x="3867149" y="2027238"/>
              <a:ext cx="450851" cy="1333500"/>
            </a:xfrm>
            <a:custGeom>
              <a:avLst/>
              <a:gdLst>
                <a:gd name="T0" fmla="*/ 17 w 34"/>
                <a:gd name="T1" fmla="*/ 19 h 100"/>
                <a:gd name="T2" fmla="*/ 26 w 34"/>
                <a:gd name="T3" fmla="*/ 9 h 100"/>
                <a:gd name="T4" fmla="*/ 17 w 34"/>
                <a:gd name="T5" fmla="*/ 0 h 100"/>
                <a:gd name="T6" fmla="*/ 7 w 34"/>
                <a:gd name="T7" fmla="*/ 9 h 100"/>
                <a:gd name="T8" fmla="*/ 17 w 34"/>
                <a:gd name="T9" fmla="*/ 19 h 100"/>
                <a:gd name="T10" fmla="*/ 24 w 34"/>
                <a:gd name="T11" fmla="*/ 22 h 100"/>
                <a:gd name="T12" fmla="*/ 9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4 h 100"/>
                <a:gd name="T20" fmla="*/ 8 w 34"/>
                <a:gd name="T21" fmla="*/ 92 h 100"/>
                <a:gd name="T22" fmla="*/ 16 w 34"/>
                <a:gd name="T23" fmla="*/ 100 h 100"/>
                <a:gd name="T24" fmla="*/ 17 w 34"/>
                <a:gd name="T25" fmla="*/ 100 h 100"/>
                <a:gd name="T26" fmla="*/ 25 w 34"/>
                <a:gd name="T27" fmla="*/ 92 h 100"/>
                <a:gd name="T28" fmla="*/ 25 w 34"/>
                <a:gd name="T29" fmla="*/ 64 h 100"/>
                <a:gd name="T30" fmla="*/ 34 w 34"/>
                <a:gd name="T31" fmla="*/ 57 h 100"/>
                <a:gd name="T32" fmla="*/ 34 w 34"/>
                <a:gd name="T33" fmla="*/ 30 h 100"/>
                <a:gd name="T34" fmla="*/ 24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6" y="15"/>
                    <a:pt x="26" y="9"/>
                  </a:cubicBezTo>
                  <a:cubicBezTo>
                    <a:pt x="26" y="4"/>
                    <a:pt x="22" y="0"/>
                    <a:pt x="17" y="0"/>
                  </a:cubicBezTo>
                  <a:cubicBezTo>
                    <a:pt x="11" y="0"/>
                    <a:pt x="7" y="4"/>
                    <a:pt x="7" y="9"/>
                  </a:cubicBezTo>
                  <a:cubicBezTo>
                    <a:pt x="7" y="15"/>
                    <a:pt x="11" y="19"/>
                    <a:pt x="17" y="19"/>
                  </a:cubicBezTo>
                  <a:close/>
                  <a:moveTo>
                    <a:pt x="24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25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8" y="6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7"/>
                    <a:pt x="11" y="100"/>
                    <a:pt x="16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22" y="100"/>
                    <a:pt x="25" y="97"/>
                    <a:pt x="25" y="92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29" y="22"/>
                    <a:pt x="24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4583113" y="2027238"/>
              <a:ext cx="450851" cy="1333500"/>
            </a:xfrm>
            <a:custGeom>
              <a:avLst/>
              <a:gdLst>
                <a:gd name="T0" fmla="*/ 17 w 34"/>
                <a:gd name="T1" fmla="*/ 19 h 100"/>
                <a:gd name="T2" fmla="*/ 26 w 34"/>
                <a:gd name="T3" fmla="*/ 9 h 100"/>
                <a:gd name="T4" fmla="*/ 17 w 34"/>
                <a:gd name="T5" fmla="*/ 0 h 100"/>
                <a:gd name="T6" fmla="*/ 7 w 34"/>
                <a:gd name="T7" fmla="*/ 9 h 100"/>
                <a:gd name="T8" fmla="*/ 17 w 34"/>
                <a:gd name="T9" fmla="*/ 19 h 100"/>
                <a:gd name="T10" fmla="*/ 24 w 34"/>
                <a:gd name="T11" fmla="*/ 22 h 100"/>
                <a:gd name="T12" fmla="*/ 9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4 h 100"/>
                <a:gd name="T20" fmla="*/ 8 w 34"/>
                <a:gd name="T21" fmla="*/ 92 h 100"/>
                <a:gd name="T22" fmla="*/ 16 w 34"/>
                <a:gd name="T23" fmla="*/ 100 h 100"/>
                <a:gd name="T24" fmla="*/ 18 w 34"/>
                <a:gd name="T25" fmla="*/ 100 h 100"/>
                <a:gd name="T26" fmla="*/ 25 w 34"/>
                <a:gd name="T27" fmla="*/ 92 h 100"/>
                <a:gd name="T28" fmla="*/ 25 w 34"/>
                <a:gd name="T29" fmla="*/ 64 h 100"/>
                <a:gd name="T30" fmla="*/ 34 w 34"/>
                <a:gd name="T31" fmla="*/ 57 h 100"/>
                <a:gd name="T32" fmla="*/ 34 w 34"/>
                <a:gd name="T33" fmla="*/ 30 h 100"/>
                <a:gd name="T34" fmla="*/ 24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6" y="15"/>
                    <a:pt x="26" y="9"/>
                  </a:cubicBezTo>
                  <a:cubicBezTo>
                    <a:pt x="26" y="4"/>
                    <a:pt x="22" y="0"/>
                    <a:pt x="17" y="0"/>
                  </a:cubicBezTo>
                  <a:cubicBezTo>
                    <a:pt x="11" y="0"/>
                    <a:pt x="7" y="4"/>
                    <a:pt x="7" y="9"/>
                  </a:cubicBezTo>
                  <a:cubicBezTo>
                    <a:pt x="7" y="15"/>
                    <a:pt x="11" y="19"/>
                    <a:pt x="17" y="19"/>
                  </a:cubicBezTo>
                  <a:close/>
                  <a:moveTo>
                    <a:pt x="24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25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8" y="6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7"/>
                    <a:pt x="11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5" y="97"/>
                    <a:pt x="25" y="92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29" y="22"/>
                    <a:pt x="24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40" name="Freeform 35"/>
            <p:cNvSpPr>
              <a:spLocks noEditPoints="1"/>
            </p:cNvSpPr>
            <p:nvPr/>
          </p:nvSpPr>
          <p:spPr bwMode="auto">
            <a:xfrm>
              <a:off x="5299075" y="2027238"/>
              <a:ext cx="450851" cy="1333500"/>
            </a:xfrm>
            <a:custGeom>
              <a:avLst/>
              <a:gdLst>
                <a:gd name="T0" fmla="*/ 17 w 34"/>
                <a:gd name="T1" fmla="*/ 19 h 100"/>
                <a:gd name="T2" fmla="*/ 26 w 34"/>
                <a:gd name="T3" fmla="*/ 9 h 100"/>
                <a:gd name="T4" fmla="*/ 17 w 34"/>
                <a:gd name="T5" fmla="*/ 0 h 100"/>
                <a:gd name="T6" fmla="*/ 7 w 34"/>
                <a:gd name="T7" fmla="*/ 9 h 100"/>
                <a:gd name="T8" fmla="*/ 17 w 34"/>
                <a:gd name="T9" fmla="*/ 19 h 100"/>
                <a:gd name="T10" fmla="*/ 24 w 34"/>
                <a:gd name="T11" fmla="*/ 22 h 100"/>
                <a:gd name="T12" fmla="*/ 9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4 h 100"/>
                <a:gd name="T20" fmla="*/ 8 w 34"/>
                <a:gd name="T21" fmla="*/ 92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2 h 100"/>
                <a:gd name="T28" fmla="*/ 26 w 34"/>
                <a:gd name="T29" fmla="*/ 64 h 100"/>
                <a:gd name="T30" fmla="*/ 34 w 34"/>
                <a:gd name="T31" fmla="*/ 57 h 100"/>
                <a:gd name="T32" fmla="*/ 34 w 34"/>
                <a:gd name="T33" fmla="*/ 30 h 100"/>
                <a:gd name="T34" fmla="*/ 24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6" y="15"/>
                    <a:pt x="26" y="9"/>
                  </a:cubicBezTo>
                  <a:cubicBezTo>
                    <a:pt x="26" y="4"/>
                    <a:pt x="22" y="0"/>
                    <a:pt x="17" y="0"/>
                  </a:cubicBezTo>
                  <a:cubicBezTo>
                    <a:pt x="11" y="0"/>
                    <a:pt x="7" y="4"/>
                    <a:pt x="7" y="9"/>
                  </a:cubicBezTo>
                  <a:cubicBezTo>
                    <a:pt x="7" y="15"/>
                    <a:pt x="11" y="19"/>
                    <a:pt x="17" y="19"/>
                  </a:cubicBezTo>
                  <a:close/>
                  <a:moveTo>
                    <a:pt x="24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25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8" y="6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7"/>
                    <a:pt x="11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2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29" y="22"/>
                    <a:pt x="24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41" name="Freeform 36"/>
            <p:cNvSpPr>
              <a:spLocks noEditPoints="1"/>
            </p:cNvSpPr>
            <p:nvPr/>
          </p:nvSpPr>
          <p:spPr bwMode="auto">
            <a:xfrm>
              <a:off x="6013450" y="2027238"/>
              <a:ext cx="452439" cy="1333500"/>
            </a:xfrm>
            <a:custGeom>
              <a:avLst/>
              <a:gdLst>
                <a:gd name="T0" fmla="*/ 17 w 34"/>
                <a:gd name="T1" fmla="*/ 19 h 100"/>
                <a:gd name="T2" fmla="*/ 26 w 34"/>
                <a:gd name="T3" fmla="*/ 9 h 100"/>
                <a:gd name="T4" fmla="*/ 17 w 34"/>
                <a:gd name="T5" fmla="*/ 0 h 100"/>
                <a:gd name="T6" fmla="*/ 7 w 34"/>
                <a:gd name="T7" fmla="*/ 9 h 100"/>
                <a:gd name="T8" fmla="*/ 17 w 34"/>
                <a:gd name="T9" fmla="*/ 19 h 100"/>
                <a:gd name="T10" fmla="*/ 24 w 34"/>
                <a:gd name="T11" fmla="*/ 22 h 100"/>
                <a:gd name="T12" fmla="*/ 9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4 h 100"/>
                <a:gd name="T20" fmla="*/ 8 w 34"/>
                <a:gd name="T21" fmla="*/ 92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2 h 100"/>
                <a:gd name="T28" fmla="*/ 26 w 34"/>
                <a:gd name="T29" fmla="*/ 64 h 100"/>
                <a:gd name="T30" fmla="*/ 34 w 34"/>
                <a:gd name="T31" fmla="*/ 57 h 100"/>
                <a:gd name="T32" fmla="*/ 34 w 34"/>
                <a:gd name="T33" fmla="*/ 30 h 100"/>
                <a:gd name="T34" fmla="*/ 24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6" y="15"/>
                    <a:pt x="26" y="9"/>
                  </a:cubicBezTo>
                  <a:cubicBezTo>
                    <a:pt x="26" y="4"/>
                    <a:pt x="22" y="0"/>
                    <a:pt x="17" y="0"/>
                  </a:cubicBezTo>
                  <a:cubicBezTo>
                    <a:pt x="12" y="0"/>
                    <a:pt x="7" y="4"/>
                    <a:pt x="7" y="9"/>
                  </a:cubicBezTo>
                  <a:cubicBezTo>
                    <a:pt x="7" y="15"/>
                    <a:pt x="12" y="19"/>
                    <a:pt x="17" y="19"/>
                  </a:cubicBezTo>
                  <a:close/>
                  <a:moveTo>
                    <a:pt x="24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25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8" y="6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2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30" y="22"/>
                    <a:pt x="24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42" name="Freeform 37"/>
            <p:cNvSpPr>
              <a:spLocks noEditPoints="1"/>
            </p:cNvSpPr>
            <p:nvPr/>
          </p:nvSpPr>
          <p:spPr bwMode="auto">
            <a:xfrm>
              <a:off x="6729413" y="2027238"/>
              <a:ext cx="450851" cy="1333500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9 h 100"/>
                <a:gd name="T4" fmla="*/ 17 w 34"/>
                <a:gd name="T5" fmla="*/ 0 h 100"/>
                <a:gd name="T6" fmla="*/ 7 w 34"/>
                <a:gd name="T7" fmla="*/ 9 h 100"/>
                <a:gd name="T8" fmla="*/ 17 w 34"/>
                <a:gd name="T9" fmla="*/ 19 h 100"/>
                <a:gd name="T10" fmla="*/ 24 w 34"/>
                <a:gd name="T11" fmla="*/ 22 h 100"/>
                <a:gd name="T12" fmla="*/ 9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4 h 100"/>
                <a:gd name="T20" fmla="*/ 8 w 34"/>
                <a:gd name="T21" fmla="*/ 92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2 h 100"/>
                <a:gd name="T28" fmla="*/ 26 w 34"/>
                <a:gd name="T29" fmla="*/ 64 h 100"/>
                <a:gd name="T30" fmla="*/ 34 w 34"/>
                <a:gd name="T31" fmla="*/ 57 h 100"/>
                <a:gd name="T32" fmla="*/ 34 w 34"/>
                <a:gd name="T33" fmla="*/ 30 h 100"/>
                <a:gd name="T34" fmla="*/ 24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7" y="15"/>
                    <a:pt x="27" y="9"/>
                  </a:cubicBezTo>
                  <a:cubicBezTo>
                    <a:pt x="27" y="4"/>
                    <a:pt x="22" y="0"/>
                    <a:pt x="17" y="0"/>
                  </a:cubicBezTo>
                  <a:cubicBezTo>
                    <a:pt x="12" y="0"/>
                    <a:pt x="7" y="4"/>
                    <a:pt x="7" y="9"/>
                  </a:cubicBezTo>
                  <a:cubicBezTo>
                    <a:pt x="7" y="15"/>
                    <a:pt x="12" y="19"/>
                    <a:pt x="17" y="19"/>
                  </a:cubicBezTo>
                  <a:close/>
                  <a:moveTo>
                    <a:pt x="24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25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2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30" y="22"/>
                    <a:pt x="24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43" name="Freeform 38"/>
            <p:cNvSpPr>
              <a:spLocks noEditPoints="1"/>
            </p:cNvSpPr>
            <p:nvPr/>
          </p:nvSpPr>
          <p:spPr bwMode="auto">
            <a:xfrm>
              <a:off x="7445375" y="2027238"/>
              <a:ext cx="450851" cy="1333500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9 h 100"/>
                <a:gd name="T4" fmla="*/ 17 w 34"/>
                <a:gd name="T5" fmla="*/ 0 h 100"/>
                <a:gd name="T6" fmla="*/ 8 w 34"/>
                <a:gd name="T7" fmla="*/ 9 h 100"/>
                <a:gd name="T8" fmla="*/ 17 w 34"/>
                <a:gd name="T9" fmla="*/ 19 h 100"/>
                <a:gd name="T10" fmla="*/ 25 w 34"/>
                <a:gd name="T11" fmla="*/ 22 h 100"/>
                <a:gd name="T12" fmla="*/ 10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4 h 100"/>
                <a:gd name="T20" fmla="*/ 8 w 34"/>
                <a:gd name="T21" fmla="*/ 92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2 h 100"/>
                <a:gd name="T28" fmla="*/ 26 w 34"/>
                <a:gd name="T29" fmla="*/ 64 h 100"/>
                <a:gd name="T30" fmla="*/ 34 w 34"/>
                <a:gd name="T31" fmla="*/ 57 h 100"/>
                <a:gd name="T32" fmla="*/ 34 w 34"/>
                <a:gd name="T33" fmla="*/ 30 h 100"/>
                <a:gd name="T34" fmla="*/ 25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7" y="15"/>
                    <a:pt x="27" y="9"/>
                  </a:cubicBezTo>
                  <a:cubicBezTo>
                    <a:pt x="27" y="4"/>
                    <a:pt x="22" y="0"/>
                    <a:pt x="17" y="0"/>
                  </a:cubicBezTo>
                  <a:cubicBezTo>
                    <a:pt x="12" y="0"/>
                    <a:pt x="8" y="4"/>
                    <a:pt x="8" y="9"/>
                  </a:cubicBezTo>
                  <a:cubicBezTo>
                    <a:pt x="8" y="15"/>
                    <a:pt x="12" y="19"/>
                    <a:pt x="17" y="19"/>
                  </a:cubicBezTo>
                  <a:close/>
                  <a:moveTo>
                    <a:pt x="25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4" y="22"/>
                    <a:pt x="0" y="25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2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31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30" y="22"/>
                    <a:pt x="25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44" name="Freeform 39"/>
            <p:cNvSpPr>
              <a:spLocks noEditPoints="1"/>
            </p:cNvSpPr>
            <p:nvPr/>
          </p:nvSpPr>
          <p:spPr bwMode="auto">
            <a:xfrm>
              <a:off x="990600" y="3773490"/>
              <a:ext cx="450851" cy="1330325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10 h 100"/>
                <a:gd name="T4" fmla="*/ 17 w 34"/>
                <a:gd name="T5" fmla="*/ 0 h 100"/>
                <a:gd name="T6" fmla="*/ 7 w 34"/>
                <a:gd name="T7" fmla="*/ 10 h 100"/>
                <a:gd name="T8" fmla="*/ 17 w 34"/>
                <a:gd name="T9" fmla="*/ 19 h 100"/>
                <a:gd name="T10" fmla="*/ 25 w 34"/>
                <a:gd name="T11" fmla="*/ 22 h 100"/>
                <a:gd name="T12" fmla="*/ 10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5 h 100"/>
                <a:gd name="T20" fmla="*/ 8 w 34"/>
                <a:gd name="T21" fmla="*/ 93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3 h 100"/>
                <a:gd name="T28" fmla="*/ 26 w 34"/>
                <a:gd name="T29" fmla="*/ 65 h 100"/>
                <a:gd name="T30" fmla="*/ 34 w 34"/>
                <a:gd name="T31" fmla="*/ 57 h 100"/>
                <a:gd name="T32" fmla="*/ 34 w 34"/>
                <a:gd name="T33" fmla="*/ 30 h 100"/>
                <a:gd name="T34" fmla="*/ 25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7" y="15"/>
                    <a:pt x="27" y="10"/>
                  </a:cubicBezTo>
                  <a:cubicBezTo>
                    <a:pt x="27" y="4"/>
                    <a:pt x="22" y="0"/>
                    <a:pt x="17" y="0"/>
                  </a:cubicBezTo>
                  <a:cubicBezTo>
                    <a:pt x="12" y="0"/>
                    <a:pt x="7" y="4"/>
                    <a:pt x="7" y="10"/>
                  </a:cubicBezTo>
                  <a:cubicBezTo>
                    <a:pt x="7" y="15"/>
                    <a:pt x="12" y="19"/>
                    <a:pt x="17" y="19"/>
                  </a:cubicBezTo>
                  <a:close/>
                  <a:moveTo>
                    <a:pt x="25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4" y="22"/>
                    <a:pt x="0" y="26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6"/>
                    <a:pt x="30" y="22"/>
                    <a:pt x="25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45" name="Freeform 40"/>
            <p:cNvSpPr>
              <a:spLocks noEditPoints="1"/>
            </p:cNvSpPr>
            <p:nvPr/>
          </p:nvSpPr>
          <p:spPr bwMode="auto">
            <a:xfrm>
              <a:off x="1704975" y="3773490"/>
              <a:ext cx="452439" cy="1330325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10 h 100"/>
                <a:gd name="T4" fmla="*/ 17 w 34"/>
                <a:gd name="T5" fmla="*/ 0 h 100"/>
                <a:gd name="T6" fmla="*/ 8 w 34"/>
                <a:gd name="T7" fmla="*/ 10 h 100"/>
                <a:gd name="T8" fmla="*/ 17 w 34"/>
                <a:gd name="T9" fmla="*/ 19 h 100"/>
                <a:gd name="T10" fmla="*/ 25 w 34"/>
                <a:gd name="T11" fmla="*/ 22 h 100"/>
                <a:gd name="T12" fmla="*/ 10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5 h 100"/>
                <a:gd name="T20" fmla="*/ 8 w 34"/>
                <a:gd name="T21" fmla="*/ 93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3 h 100"/>
                <a:gd name="T28" fmla="*/ 26 w 34"/>
                <a:gd name="T29" fmla="*/ 65 h 100"/>
                <a:gd name="T30" fmla="*/ 34 w 34"/>
                <a:gd name="T31" fmla="*/ 57 h 100"/>
                <a:gd name="T32" fmla="*/ 34 w 34"/>
                <a:gd name="T33" fmla="*/ 30 h 100"/>
                <a:gd name="T34" fmla="*/ 25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7" y="15"/>
                    <a:pt x="27" y="10"/>
                  </a:cubicBezTo>
                  <a:cubicBezTo>
                    <a:pt x="27" y="4"/>
                    <a:pt x="22" y="0"/>
                    <a:pt x="17" y="0"/>
                  </a:cubicBezTo>
                  <a:cubicBezTo>
                    <a:pt x="12" y="0"/>
                    <a:pt x="8" y="4"/>
                    <a:pt x="8" y="10"/>
                  </a:cubicBezTo>
                  <a:cubicBezTo>
                    <a:pt x="8" y="15"/>
                    <a:pt x="12" y="19"/>
                    <a:pt x="17" y="19"/>
                  </a:cubicBezTo>
                  <a:close/>
                  <a:moveTo>
                    <a:pt x="25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4" y="22"/>
                    <a:pt x="0" y="26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31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6"/>
                    <a:pt x="30" y="22"/>
                    <a:pt x="25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46" name="Freeform 41"/>
            <p:cNvSpPr>
              <a:spLocks noEditPoints="1"/>
            </p:cNvSpPr>
            <p:nvPr/>
          </p:nvSpPr>
          <p:spPr bwMode="auto">
            <a:xfrm>
              <a:off x="2420937" y="3773490"/>
              <a:ext cx="450851" cy="1330325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10 h 100"/>
                <a:gd name="T4" fmla="*/ 17 w 34"/>
                <a:gd name="T5" fmla="*/ 0 h 100"/>
                <a:gd name="T6" fmla="*/ 8 w 34"/>
                <a:gd name="T7" fmla="*/ 10 h 100"/>
                <a:gd name="T8" fmla="*/ 17 w 34"/>
                <a:gd name="T9" fmla="*/ 19 h 100"/>
                <a:gd name="T10" fmla="*/ 25 w 34"/>
                <a:gd name="T11" fmla="*/ 22 h 100"/>
                <a:gd name="T12" fmla="*/ 10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5 h 100"/>
                <a:gd name="T20" fmla="*/ 8 w 34"/>
                <a:gd name="T21" fmla="*/ 93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3 h 100"/>
                <a:gd name="T28" fmla="*/ 26 w 34"/>
                <a:gd name="T29" fmla="*/ 65 h 100"/>
                <a:gd name="T30" fmla="*/ 34 w 34"/>
                <a:gd name="T31" fmla="*/ 57 h 100"/>
                <a:gd name="T32" fmla="*/ 34 w 34"/>
                <a:gd name="T33" fmla="*/ 30 h 100"/>
                <a:gd name="T34" fmla="*/ 25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3" y="19"/>
                    <a:pt x="27" y="15"/>
                    <a:pt x="27" y="10"/>
                  </a:cubicBezTo>
                  <a:cubicBezTo>
                    <a:pt x="27" y="4"/>
                    <a:pt x="23" y="0"/>
                    <a:pt x="17" y="0"/>
                  </a:cubicBezTo>
                  <a:cubicBezTo>
                    <a:pt x="12" y="0"/>
                    <a:pt x="8" y="4"/>
                    <a:pt x="8" y="10"/>
                  </a:cubicBezTo>
                  <a:cubicBezTo>
                    <a:pt x="8" y="15"/>
                    <a:pt x="12" y="19"/>
                    <a:pt x="17" y="19"/>
                  </a:cubicBezTo>
                  <a:close/>
                  <a:moveTo>
                    <a:pt x="25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5" y="22"/>
                    <a:pt x="0" y="26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3" y="100"/>
                    <a:pt x="26" y="97"/>
                    <a:pt x="26" y="9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31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6"/>
                    <a:pt x="30" y="22"/>
                    <a:pt x="25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47" name="Freeform 42"/>
            <p:cNvSpPr>
              <a:spLocks noEditPoints="1"/>
            </p:cNvSpPr>
            <p:nvPr/>
          </p:nvSpPr>
          <p:spPr bwMode="auto">
            <a:xfrm>
              <a:off x="3138489" y="3773490"/>
              <a:ext cx="449263" cy="1330325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10 h 100"/>
                <a:gd name="T4" fmla="*/ 17 w 34"/>
                <a:gd name="T5" fmla="*/ 0 h 100"/>
                <a:gd name="T6" fmla="*/ 8 w 34"/>
                <a:gd name="T7" fmla="*/ 10 h 100"/>
                <a:gd name="T8" fmla="*/ 17 w 34"/>
                <a:gd name="T9" fmla="*/ 19 h 100"/>
                <a:gd name="T10" fmla="*/ 25 w 34"/>
                <a:gd name="T11" fmla="*/ 22 h 100"/>
                <a:gd name="T12" fmla="*/ 10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9 w 34"/>
                <a:gd name="T19" fmla="*/ 65 h 100"/>
                <a:gd name="T20" fmla="*/ 9 w 34"/>
                <a:gd name="T21" fmla="*/ 93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3 h 100"/>
                <a:gd name="T28" fmla="*/ 26 w 34"/>
                <a:gd name="T29" fmla="*/ 65 h 100"/>
                <a:gd name="T30" fmla="*/ 34 w 34"/>
                <a:gd name="T31" fmla="*/ 57 h 100"/>
                <a:gd name="T32" fmla="*/ 34 w 34"/>
                <a:gd name="T33" fmla="*/ 30 h 100"/>
                <a:gd name="T34" fmla="*/ 25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3" y="19"/>
                    <a:pt x="27" y="15"/>
                    <a:pt x="27" y="10"/>
                  </a:cubicBezTo>
                  <a:cubicBezTo>
                    <a:pt x="27" y="4"/>
                    <a:pt x="23" y="0"/>
                    <a:pt x="17" y="0"/>
                  </a:cubicBezTo>
                  <a:cubicBezTo>
                    <a:pt x="12" y="0"/>
                    <a:pt x="8" y="4"/>
                    <a:pt x="8" y="10"/>
                  </a:cubicBezTo>
                  <a:cubicBezTo>
                    <a:pt x="8" y="15"/>
                    <a:pt x="12" y="19"/>
                    <a:pt x="17" y="19"/>
                  </a:cubicBezTo>
                  <a:close/>
                  <a:moveTo>
                    <a:pt x="25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5" y="22"/>
                    <a:pt x="0" y="26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9" y="65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3" y="100"/>
                    <a:pt x="26" y="97"/>
                    <a:pt x="26" y="9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31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6"/>
                    <a:pt x="30" y="22"/>
                    <a:pt x="25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>
              <a:off x="3867149" y="3773490"/>
              <a:ext cx="450851" cy="1330325"/>
            </a:xfrm>
            <a:custGeom>
              <a:avLst/>
              <a:gdLst>
                <a:gd name="T0" fmla="*/ 17 w 34"/>
                <a:gd name="T1" fmla="*/ 19 h 100"/>
                <a:gd name="T2" fmla="*/ 26 w 34"/>
                <a:gd name="T3" fmla="*/ 10 h 100"/>
                <a:gd name="T4" fmla="*/ 17 w 34"/>
                <a:gd name="T5" fmla="*/ 0 h 100"/>
                <a:gd name="T6" fmla="*/ 7 w 34"/>
                <a:gd name="T7" fmla="*/ 10 h 100"/>
                <a:gd name="T8" fmla="*/ 17 w 34"/>
                <a:gd name="T9" fmla="*/ 19 h 100"/>
                <a:gd name="T10" fmla="*/ 24 w 34"/>
                <a:gd name="T11" fmla="*/ 22 h 100"/>
                <a:gd name="T12" fmla="*/ 9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5 h 100"/>
                <a:gd name="T20" fmla="*/ 8 w 34"/>
                <a:gd name="T21" fmla="*/ 93 h 100"/>
                <a:gd name="T22" fmla="*/ 16 w 34"/>
                <a:gd name="T23" fmla="*/ 100 h 100"/>
                <a:gd name="T24" fmla="*/ 17 w 34"/>
                <a:gd name="T25" fmla="*/ 100 h 100"/>
                <a:gd name="T26" fmla="*/ 25 w 34"/>
                <a:gd name="T27" fmla="*/ 93 h 100"/>
                <a:gd name="T28" fmla="*/ 25 w 34"/>
                <a:gd name="T29" fmla="*/ 65 h 100"/>
                <a:gd name="T30" fmla="*/ 34 w 34"/>
                <a:gd name="T31" fmla="*/ 57 h 100"/>
                <a:gd name="T32" fmla="*/ 34 w 34"/>
                <a:gd name="T33" fmla="*/ 30 h 100"/>
                <a:gd name="T34" fmla="*/ 24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6" y="15"/>
                    <a:pt x="26" y="10"/>
                  </a:cubicBezTo>
                  <a:cubicBezTo>
                    <a:pt x="26" y="4"/>
                    <a:pt x="22" y="0"/>
                    <a:pt x="17" y="0"/>
                  </a:cubicBezTo>
                  <a:cubicBezTo>
                    <a:pt x="11" y="0"/>
                    <a:pt x="7" y="4"/>
                    <a:pt x="7" y="10"/>
                  </a:cubicBezTo>
                  <a:cubicBezTo>
                    <a:pt x="7" y="15"/>
                    <a:pt x="11" y="19"/>
                    <a:pt x="17" y="19"/>
                  </a:cubicBezTo>
                  <a:close/>
                  <a:moveTo>
                    <a:pt x="24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26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8" y="6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7"/>
                    <a:pt x="11" y="100"/>
                    <a:pt x="16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22" y="100"/>
                    <a:pt x="25" y="97"/>
                    <a:pt x="25" y="93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6"/>
                    <a:pt x="29" y="22"/>
                    <a:pt x="24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>
              <a:off x="5299075" y="3773490"/>
              <a:ext cx="450851" cy="1330325"/>
            </a:xfrm>
            <a:custGeom>
              <a:avLst/>
              <a:gdLst>
                <a:gd name="T0" fmla="*/ 17 w 34"/>
                <a:gd name="T1" fmla="*/ 19 h 100"/>
                <a:gd name="T2" fmla="*/ 26 w 34"/>
                <a:gd name="T3" fmla="*/ 10 h 100"/>
                <a:gd name="T4" fmla="*/ 17 w 34"/>
                <a:gd name="T5" fmla="*/ 0 h 100"/>
                <a:gd name="T6" fmla="*/ 7 w 34"/>
                <a:gd name="T7" fmla="*/ 10 h 100"/>
                <a:gd name="T8" fmla="*/ 17 w 34"/>
                <a:gd name="T9" fmla="*/ 19 h 100"/>
                <a:gd name="T10" fmla="*/ 24 w 34"/>
                <a:gd name="T11" fmla="*/ 22 h 100"/>
                <a:gd name="T12" fmla="*/ 9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5 h 100"/>
                <a:gd name="T20" fmla="*/ 8 w 34"/>
                <a:gd name="T21" fmla="*/ 93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3 h 100"/>
                <a:gd name="T28" fmla="*/ 26 w 34"/>
                <a:gd name="T29" fmla="*/ 65 h 100"/>
                <a:gd name="T30" fmla="*/ 34 w 34"/>
                <a:gd name="T31" fmla="*/ 57 h 100"/>
                <a:gd name="T32" fmla="*/ 34 w 34"/>
                <a:gd name="T33" fmla="*/ 30 h 100"/>
                <a:gd name="T34" fmla="*/ 24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6" y="15"/>
                    <a:pt x="26" y="10"/>
                  </a:cubicBezTo>
                  <a:cubicBezTo>
                    <a:pt x="26" y="4"/>
                    <a:pt x="22" y="0"/>
                    <a:pt x="17" y="0"/>
                  </a:cubicBezTo>
                  <a:cubicBezTo>
                    <a:pt x="11" y="0"/>
                    <a:pt x="7" y="4"/>
                    <a:pt x="7" y="10"/>
                  </a:cubicBezTo>
                  <a:cubicBezTo>
                    <a:pt x="7" y="15"/>
                    <a:pt x="11" y="19"/>
                    <a:pt x="17" y="19"/>
                  </a:cubicBezTo>
                  <a:close/>
                  <a:moveTo>
                    <a:pt x="24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26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8" y="6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7"/>
                    <a:pt x="11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6"/>
                    <a:pt x="29" y="22"/>
                    <a:pt x="24" y="22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6013450" y="3773490"/>
              <a:ext cx="452439" cy="1330325"/>
            </a:xfrm>
            <a:custGeom>
              <a:avLst/>
              <a:gdLst>
                <a:gd name="T0" fmla="*/ 17 w 34"/>
                <a:gd name="T1" fmla="*/ 19 h 100"/>
                <a:gd name="T2" fmla="*/ 26 w 34"/>
                <a:gd name="T3" fmla="*/ 10 h 100"/>
                <a:gd name="T4" fmla="*/ 17 w 34"/>
                <a:gd name="T5" fmla="*/ 0 h 100"/>
                <a:gd name="T6" fmla="*/ 7 w 34"/>
                <a:gd name="T7" fmla="*/ 10 h 100"/>
                <a:gd name="T8" fmla="*/ 17 w 34"/>
                <a:gd name="T9" fmla="*/ 19 h 100"/>
                <a:gd name="T10" fmla="*/ 24 w 34"/>
                <a:gd name="T11" fmla="*/ 22 h 100"/>
                <a:gd name="T12" fmla="*/ 9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5 h 100"/>
                <a:gd name="T20" fmla="*/ 8 w 34"/>
                <a:gd name="T21" fmla="*/ 93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3 h 100"/>
                <a:gd name="T28" fmla="*/ 26 w 34"/>
                <a:gd name="T29" fmla="*/ 65 h 100"/>
                <a:gd name="T30" fmla="*/ 34 w 34"/>
                <a:gd name="T31" fmla="*/ 57 h 100"/>
                <a:gd name="T32" fmla="*/ 34 w 34"/>
                <a:gd name="T33" fmla="*/ 30 h 100"/>
                <a:gd name="T34" fmla="*/ 24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6" y="15"/>
                    <a:pt x="26" y="10"/>
                  </a:cubicBezTo>
                  <a:cubicBezTo>
                    <a:pt x="26" y="4"/>
                    <a:pt x="22" y="0"/>
                    <a:pt x="17" y="0"/>
                  </a:cubicBezTo>
                  <a:cubicBezTo>
                    <a:pt x="12" y="0"/>
                    <a:pt x="7" y="4"/>
                    <a:pt x="7" y="10"/>
                  </a:cubicBezTo>
                  <a:cubicBezTo>
                    <a:pt x="7" y="15"/>
                    <a:pt x="12" y="19"/>
                    <a:pt x="17" y="19"/>
                  </a:cubicBezTo>
                  <a:close/>
                  <a:moveTo>
                    <a:pt x="24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26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8" y="6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6"/>
                    <a:pt x="30" y="22"/>
                    <a:pt x="24" y="22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Freeform 47"/>
            <p:cNvSpPr>
              <a:spLocks noEditPoints="1"/>
            </p:cNvSpPr>
            <p:nvPr/>
          </p:nvSpPr>
          <p:spPr bwMode="auto">
            <a:xfrm>
              <a:off x="6729413" y="3773490"/>
              <a:ext cx="450851" cy="1330325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10 h 100"/>
                <a:gd name="T4" fmla="*/ 17 w 34"/>
                <a:gd name="T5" fmla="*/ 0 h 100"/>
                <a:gd name="T6" fmla="*/ 7 w 34"/>
                <a:gd name="T7" fmla="*/ 10 h 100"/>
                <a:gd name="T8" fmla="*/ 17 w 34"/>
                <a:gd name="T9" fmla="*/ 19 h 100"/>
                <a:gd name="T10" fmla="*/ 24 w 34"/>
                <a:gd name="T11" fmla="*/ 22 h 100"/>
                <a:gd name="T12" fmla="*/ 9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5 h 100"/>
                <a:gd name="T20" fmla="*/ 8 w 34"/>
                <a:gd name="T21" fmla="*/ 93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3 h 100"/>
                <a:gd name="T28" fmla="*/ 26 w 34"/>
                <a:gd name="T29" fmla="*/ 65 h 100"/>
                <a:gd name="T30" fmla="*/ 34 w 34"/>
                <a:gd name="T31" fmla="*/ 57 h 100"/>
                <a:gd name="T32" fmla="*/ 34 w 34"/>
                <a:gd name="T33" fmla="*/ 30 h 100"/>
                <a:gd name="T34" fmla="*/ 24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7" y="15"/>
                    <a:pt x="27" y="10"/>
                  </a:cubicBezTo>
                  <a:cubicBezTo>
                    <a:pt x="27" y="4"/>
                    <a:pt x="22" y="0"/>
                    <a:pt x="17" y="0"/>
                  </a:cubicBezTo>
                  <a:cubicBezTo>
                    <a:pt x="12" y="0"/>
                    <a:pt x="7" y="4"/>
                    <a:pt x="7" y="10"/>
                  </a:cubicBezTo>
                  <a:cubicBezTo>
                    <a:pt x="7" y="15"/>
                    <a:pt x="12" y="19"/>
                    <a:pt x="17" y="19"/>
                  </a:cubicBezTo>
                  <a:close/>
                  <a:moveTo>
                    <a:pt x="24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26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6"/>
                    <a:pt x="30" y="22"/>
                    <a:pt x="24" y="22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Freeform 48"/>
            <p:cNvSpPr>
              <a:spLocks noEditPoints="1"/>
            </p:cNvSpPr>
            <p:nvPr/>
          </p:nvSpPr>
          <p:spPr bwMode="auto">
            <a:xfrm>
              <a:off x="7445375" y="3773490"/>
              <a:ext cx="450851" cy="1330325"/>
            </a:xfrm>
            <a:custGeom>
              <a:avLst/>
              <a:gdLst>
                <a:gd name="T0" fmla="*/ 17 w 34"/>
                <a:gd name="T1" fmla="*/ 19 h 100"/>
                <a:gd name="T2" fmla="*/ 27 w 34"/>
                <a:gd name="T3" fmla="*/ 10 h 100"/>
                <a:gd name="T4" fmla="*/ 17 w 34"/>
                <a:gd name="T5" fmla="*/ 0 h 100"/>
                <a:gd name="T6" fmla="*/ 8 w 34"/>
                <a:gd name="T7" fmla="*/ 10 h 100"/>
                <a:gd name="T8" fmla="*/ 17 w 34"/>
                <a:gd name="T9" fmla="*/ 19 h 100"/>
                <a:gd name="T10" fmla="*/ 25 w 34"/>
                <a:gd name="T11" fmla="*/ 22 h 100"/>
                <a:gd name="T12" fmla="*/ 10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5 h 100"/>
                <a:gd name="T20" fmla="*/ 8 w 34"/>
                <a:gd name="T21" fmla="*/ 93 h 100"/>
                <a:gd name="T22" fmla="*/ 16 w 34"/>
                <a:gd name="T23" fmla="*/ 100 h 100"/>
                <a:gd name="T24" fmla="*/ 18 w 34"/>
                <a:gd name="T25" fmla="*/ 100 h 100"/>
                <a:gd name="T26" fmla="*/ 26 w 34"/>
                <a:gd name="T27" fmla="*/ 93 h 100"/>
                <a:gd name="T28" fmla="*/ 26 w 34"/>
                <a:gd name="T29" fmla="*/ 65 h 100"/>
                <a:gd name="T30" fmla="*/ 34 w 34"/>
                <a:gd name="T31" fmla="*/ 57 h 100"/>
                <a:gd name="T32" fmla="*/ 34 w 34"/>
                <a:gd name="T33" fmla="*/ 30 h 100"/>
                <a:gd name="T34" fmla="*/ 25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7" y="15"/>
                    <a:pt x="27" y="10"/>
                  </a:cubicBezTo>
                  <a:cubicBezTo>
                    <a:pt x="27" y="4"/>
                    <a:pt x="22" y="0"/>
                    <a:pt x="17" y="0"/>
                  </a:cubicBezTo>
                  <a:cubicBezTo>
                    <a:pt x="12" y="0"/>
                    <a:pt x="8" y="4"/>
                    <a:pt x="8" y="10"/>
                  </a:cubicBezTo>
                  <a:cubicBezTo>
                    <a:pt x="8" y="15"/>
                    <a:pt x="12" y="19"/>
                    <a:pt x="17" y="19"/>
                  </a:cubicBezTo>
                  <a:close/>
                  <a:moveTo>
                    <a:pt x="25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4" y="22"/>
                    <a:pt x="0" y="26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7"/>
                    <a:pt x="12" y="100"/>
                    <a:pt x="16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22" y="100"/>
                    <a:pt x="26" y="97"/>
                    <a:pt x="26" y="9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31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6"/>
                    <a:pt x="30" y="22"/>
                    <a:pt x="25" y="22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" name="Freeform 43"/>
            <p:cNvSpPr>
              <a:spLocks noEditPoints="1"/>
            </p:cNvSpPr>
            <p:nvPr/>
          </p:nvSpPr>
          <p:spPr bwMode="auto">
            <a:xfrm>
              <a:off x="4581524" y="3782557"/>
              <a:ext cx="450851" cy="1330325"/>
            </a:xfrm>
            <a:custGeom>
              <a:avLst/>
              <a:gdLst>
                <a:gd name="T0" fmla="*/ 17 w 34"/>
                <a:gd name="T1" fmla="*/ 19 h 100"/>
                <a:gd name="T2" fmla="*/ 26 w 34"/>
                <a:gd name="T3" fmla="*/ 10 h 100"/>
                <a:gd name="T4" fmla="*/ 17 w 34"/>
                <a:gd name="T5" fmla="*/ 0 h 100"/>
                <a:gd name="T6" fmla="*/ 7 w 34"/>
                <a:gd name="T7" fmla="*/ 10 h 100"/>
                <a:gd name="T8" fmla="*/ 17 w 34"/>
                <a:gd name="T9" fmla="*/ 19 h 100"/>
                <a:gd name="T10" fmla="*/ 24 w 34"/>
                <a:gd name="T11" fmla="*/ 22 h 100"/>
                <a:gd name="T12" fmla="*/ 9 w 34"/>
                <a:gd name="T13" fmla="*/ 22 h 100"/>
                <a:gd name="T14" fmla="*/ 0 w 34"/>
                <a:gd name="T15" fmla="*/ 30 h 100"/>
                <a:gd name="T16" fmla="*/ 0 w 34"/>
                <a:gd name="T17" fmla="*/ 57 h 100"/>
                <a:gd name="T18" fmla="*/ 8 w 34"/>
                <a:gd name="T19" fmla="*/ 65 h 100"/>
                <a:gd name="T20" fmla="*/ 8 w 34"/>
                <a:gd name="T21" fmla="*/ 93 h 100"/>
                <a:gd name="T22" fmla="*/ 16 w 34"/>
                <a:gd name="T23" fmla="*/ 100 h 100"/>
                <a:gd name="T24" fmla="*/ 17 w 34"/>
                <a:gd name="T25" fmla="*/ 100 h 100"/>
                <a:gd name="T26" fmla="*/ 25 w 34"/>
                <a:gd name="T27" fmla="*/ 93 h 100"/>
                <a:gd name="T28" fmla="*/ 25 w 34"/>
                <a:gd name="T29" fmla="*/ 65 h 100"/>
                <a:gd name="T30" fmla="*/ 34 w 34"/>
                <a:gd name="T31" fmla="*/ 57 h 100"/>
                <a:gd name="T32" fmla="*/ 34 w 34"/>
                <a:gd name="T33" fmla="*/ 30 h 100"/>
                <a:gd name="T34" fmla="*/ 24 w 34"/>
                <a:gd name="T35" fmla="*/ 2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100">
                  <a:moveTo>
                    <a:pt x="17" y="19"/>
                  </a:moveTo>
                  <a:cubicBezTo>
                    <a:pt x="22" y="19"/>
                    <a:pt x="26" y="15"/>
                    <a:pt x="26" y="10"/>
                  </a:cubicBezTo>
                  <a:cubicBezTo>
                    <a:pt x="26" y="4"/>
                    <a:pt x="22" y="0"/>
                    <a:pt x="17" y="0"/>
                  </a:cubicBezTo>
                  <a:cubicBezTo>
                    <a:pt x="11" y="0"/>
                    <a:pt x="7" y="4"/>
                    <a:pt x="7" y="10"/>
                  </a:cubicBezTo>
                  <a:cubicBezTo>
                    <a:pt x="7" y="15"/>
                    <a:pt x="11" y="19"/>
                    <a:pt x="17" y="19"/>
                  </a:cubicBezTo>
                  <a:close/>
                  <a:moveTo>
                    <a:pt x="24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0" y="26"/>
                    <a:pt x="0" y="3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8" y="6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7"/>
                    <a:pt x="11" y="100"/>
                    <a:pt x="16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22" y="100"/>
                    <a:pt x="25" y="97"/>
                    <a:pt x="25" y="93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0" y="64"/>
                    <a:pt x="34" y="61"/>
                    <a:pt x="34" y="5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6"/>
                    <a:pt x="29" y="22"/>
                    <a:pt x="24" y="22"/>
                  </a:cubicBezTo>
                  <a:close/>
                </a:path>
              </a:pathLst>
            </a:cu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>
                <a:latin typeface="Impact" panose="020B0806030902050204" pitchFamily="34" charset="0"/>
              </a:endParaRPr>
            </a:p>
          </p:txBody>
        </p:sp>
      </p:grp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603250" y="541050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85760" y="2447511"/>
            <a:ext cx="387798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82.2%</a:t>
            </a:r>
          </a:p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的调查对象是学生</a:t>
            </a:r>
          </a:p>
        </p:txBody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275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603250" y="541050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1" y="1009651"/>
            <a:ext cx="10350498" cy="5175249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025887" y="2655088"/>
            <a:ext cx="7268816" cy="2000548"/>
            <a:chOff x="5039139" y="2597001"/>
            <a:chExt cx="7268816" cy="2000548"/>
          </a:xfrm>
        </p:grpSpPr>
        <p:sp>
          <p:nvSpPr>
            <p:cNvPr id="6" name="文本框 5"/>
            <p:cNvSpPr txBox="1"/>
            <p:nvPr/>
          </p:nvSpPr>
          <p:spPr>
            <a:xfrm>
              <a:off x="5039139" y="2597001"/>
              <a:ext cx="5958682" cy="20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r>
                <a:rPr lang="zh-CN" altLang="en-US" sz="3600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岁以下的</a:t>
              </a:r>
              <a:r>
                <a:rPr lang="zh-CN" altLang="en-US" sz="8800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年轻人</a:t>
              </a:r>
              <a:endParaRPr lang="en-US" altLang="zh-CN" sz="8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是调查的主要目标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039139" y="2685866"/>
              <a:ext cx="72688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570C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还没脱发的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57755" y="2422253"/>
            <a:ext cx="65742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</a:t>
            </a:r>
            <a:r>
              <a:rPr lang="zh-CN" altLang="en-US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没有用智能配送车取过快件</a:t>
            </a:r>
          </a:p>
        </p:txBody>
      </p:sp>
      <p:grpSp>
        <p:nvGrpSpPr>
          <p:cNvPr id="5427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275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603250" y="541050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fj</a:t>
            </a:r>
            <a:endParaRPr lang="zh-CN" altLang="en-US" sz="32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1620" y="882304"/>
            <a:ext cx="11811000" cy="59055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275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603250" y="541050"/>
            <a:ext cx="581787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  <a:r>
              <a:rPr lang="en-US" altLang="zh-CN" sz="3200" dirty="0" err="1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qzh</a:t>
            </a:r>
            <a:endParaRPr lang="zh-CN" altLang="en-US" sz="32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12366" y="3322798"/>
            <a:ext cx="50064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疫情前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半数人</a:t>
            </a:r>
            <a:endParaRPr lang="en-US" altLang="zh-CN" sz="8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通常在</a:t>
            </a:r>
            <a:r>
              <a:rPr lang="zh-CN" altLang="en-US" sz="40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笨鸟驿站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收快递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快递到家仅占一成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34" y="1025260"/>
            <a:ext cx="9966854" cy="4983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275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603249" y="541050"/>
            <a:ext cx="573128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029" y="2607320"/>
            <a:ext cx="8501360" cy="425068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849315" y="1388447"/>
            <a:ext cx="11560863" cy="4955203"/>
            <a:chOff x="1253988" y="1361747"/>
            <a:chExt cx="11560863" cy="4955203"/>
          </a:xfrm>
        </p:grpSpPr>
        <p:sp>
          <p:nvSpPr>
            <p:cNvPr id="6" name="文本框 5"/>
            <p:cNvSpPr txBox="1"/>
            <p:nvPr/>
          </p:nvSpPr>
          <p:spPr>
            <a:xfrm>
              <a:off x="1253988" y="1361747"/>
              <a:ext cx="7879080" cy="4955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endPara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6000" i="1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您是否接收智能配送车</a:t>
              </a:r>
              <a:endParaRPr lang="en-US" altLang="zh-CN" sz="6000" i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6000" i="1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送快递的方式？</a:t>
              </a:r>
              <a:endParaRPr lang="en-US" altLang="zh-CN" sz="6000" i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问题中</a:t>
              </a:r>
              <a:endPara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800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95%</a:t>
              </a:r>
              <a:r>
                <a: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梦想能照进现实</a:t>
              </a:r>
              <a:endPara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564835" y="4960420"/>
              <a:ext cx="92500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的人希望这个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69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274764" y="4010027"/>
            <a:ext cx="1474787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000502" y="4010027"/>
            <a:ext cx="1476375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726239" y="4010027"/>
            <a:ext cx="1476375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453564" y="4010027"/>
            <a:ext cx="1474787" cy="6699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705" name="矩形 31"/>
          <p:cNvSpPr>
            <a:spLocks noChangeArrowheads="1"/>
          </p:cNvSpPr>
          <p:nvPr/>
        </p:nvSpPr>
        <p:spPr bwMode="auto">
          <a:xfrm>
            <a:off x="1394226" y="4133852"/>
            <a:ext cx="119776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付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&lt;1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元</a:t>
            </a:r>
          </a:p>
        </p:txBody>
      </p:sp>
      <p:cxnSp>
        <p:nvCxnSpPr>
          <p:cNvPr id="33" name="直接箭头连接符 32"/>
          <p:cNvCxnSpPr>
            <a:stCxn id="37" idx="2"/>
            <a:endCxn id="28" idx="0"/>
          </p:cNvCxnSpPr>
          <p:nvPr/>
        </p:nvCxnSpPr>
        <p:spPr>
          <a:xfrm flipH="1">
            <a:off x="2012951" y="2339975"/>
            <a:ext cx="3302000" cy="16700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29" idx="0"/>
          </p:cNvCxnSpPr>
          <p:nvPr/>
        </p:nvCxnSpPr>
        <p:spPr>
          <a:xfrm flipH="1">
            <a:off x="4738689" y="2911475"/>
            <a:ext cx="922337" cy="1098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626225" y="2339975"/>
            <a:ext cx="3302000" cy="16700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280149" y="2881313"/>
            <a:ext cx="922339" cy="1098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5314951" y="1684338"/>
            <a:ext cx="1312863" cy="1312862"/>
          </a:xfrm>
          <a:prstGeom prst="ellipse">
            <a:avLst/>
          </a:prstGeom>
          <a:solidFill>
            <a:srgbClr val="1570C1"/>
          </a:solidFill>
          <a:ln w="6350"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711" name="Freeform 24"/>
          <p:cNvSpPr/>
          <p:nvPr/>
        </p:nvSpPr>
        <p:spPr bwMode="auto">
          <a:xfrm>
            <a:off x="5748339" y="1973263"/>
            <a:ext cx="444500" cy="735012"/>
          </a:xfrm>
          <a:custGeom>
            <a:avLst/>
            <a:gdLst>
              <a:gd name="T0" fmla="*/ 2147483647 w 62"/>
              <a:gd name="T1" fmla="*/ 2147483647 h 102"/>
              <a:gd name="T2" fmla="*/ 2147483647 w 62"/>
              <a:gd name="T3" fmla="*/ 2147483647 h 102"/>
              <a:gd name="T4" fmla="*/ 2147483647 w 62"/>
              <a:gd name="T5" fmla="*/ 2147483647 h 102"/>
              <a:gd name="T6" fmla="*/ 2147483647 w 62"/>
              <a:gd name="T7" fmla="*/ 2147483647 h 102"/>
              <a:gd name="T8" fmla="*/ 2147483647 w 62"/>
              <a:gd name="T9" fmla="*/ 2147483647 h 102"/>
              <a:gd name="T10" fmla="*/ 2147483647 w 62"/>
              <a:gd name="T11" fmla="*/ 2147483647 h 102"/>
              <a:gd name="T12" fmla="*/ 2147483647 w 62"/>
              <a:gd name="T13" fmla="*/ 2147483647 h 102"/>
              <a:gd name="T14" fmla="*/ 2147483647 w 62"/>
              <a:gd name="T15" fmla="*/ 2147483647 h 102"/>
              <a:gd name="T16" fmla="*/ 2147483647 w 62"/>
              <a:gd name="T17" fmla="*/ 2147483647 h 102"/>
              <a:gd name="T18" fmla="*/ 2147483647 w 62"/>
              <a:gd name="T19" fmla="*/ 2147483647 h 102"/>
              <a:gd name="T20" fmla="*/ 2147483647 w 62"/>
              <a:gd name="T21" fmla="*/ 2147483647 h 102"/>
              <a:gd name="T22" fmla="*/ 2147483647 w 62"/>
              <a:gd name="T23" fmla="*/ 2147483647 h 102"/>
              <a:gd name="T24" fmla="*/ 2147483647 w 62"/>
              <a:gd name="T25" fmla="*/ 2147483647 h 102"/>
              <a:gd name="T26" fmla="*/ 2147483647 w 62"/>
              <a:gd name="T27" fmla="*/ 0 h 102"/>
              <a:gd name="T28" fmla="*/ 2147483647 w 62"/>
              <a:gd name="T29" fmla="*/ 0 h 102"/>
              <a:gd name="T30" fmla="*/ 2147483647 w 62"/>
              <a:gd name="T31" fmla="*/ 2147483647 h 102"/>
              <a:gd name="T32" fmla="*/ 2147483647 w 62"/>
              <a:gd name="T33" fmla="*/ 2147483647 h 102"/>
              <a:gd name="T34" fmla="*/ 2147483647 w 62"/>
              <a:gd name="T35" fmla="*/ 2147483647 h 102"/>
              <a:gd name="T36" fmla="*/ 2147483647 w 62"/>
              <a:gd name="T37" fmla="*/ 2147483647 h 102"/>
              <a:gd name="T38" fmla="*/ 2147483647 w 62"/>
              <a:gd name="T39" fmla="*/ 2147483647 h 102"/>
              <a:gd name="T40" fmla="*/ 2147483647 w 62"/>
              <a:gd name="T41" fmla="*/ 2147483647 h 102"/>
              <a:gd name="T42" fmla="*/ 2147483647 w 62"/>
              <a:gd name="T43" fmla="*/ 2147483647 h 102"/>
              <a:gd name="T44" fmla="*/ 2147483647 w 62"/>
              <a:gd name="T45" fmla="*/ 2147483647 h 102"/>
              <a:gd name="T46" fmla="*/ 2147483647 w 62"/>
              <a:gd name="T47" fmla="*/ 2147483647 h 102"/>
              <a:gd name="T48" fmla="*/ 2147483647 w 62"/>
              <a:gd name="T49" fmla="*/ 2147483647 h 102"/>
              <a:gd name="T50" fmla="*/ 2147483647 w 62"/>
              <a:gd name="T51" fmla="*/ 2147483647 h 102"/>
              <a:gd name="T52" fmla="*/ 2147483647 w 62"/>
              <a:gd name="T53" fmla="*/ 2147483647 h 102"/>
              <a:gd name="T54" fmla="*/ 2147483647 w 62"/>
              <a:gd name="T55" fmla="*/ 2147483647 h 102"/>
              <a:gd name="T56" fmla="*/ 2147483647 w 62"/>
              <a:gd name="T57" fmla="*/ 2147483647 h 102"/>
              <a:gd name="T58" fmla="*/ 2147483647 w 62"/>
              <a:gd name="T59" fmla="*/ 2147483647 h 102"/>
              <a:gd name="T60" fmla="*/ 2147483647 w 62"/>
              <a:gd name="T61" fmla="*/ 2147483647 h 102"/>
              <a:gd name="T62" fmla="*/ 0 w 62"/>
              <a:gd name="T63" fmla="*/ 2147483647 h 102"/>
              <a:gd name="T64" fmla="*/ 2147483647 w 62"/>
              <a:gd name="T65" fmla="*/ 2147483647 h 102"/>
              <a:gd name="T66" fmla="*/ 2147483647 w 62"/>
              <a:gd name="T67" fmla="*/ 2147483647 h 102"/>
              <a:gd name="T68" fmla="*/ 2147483647 w 62"/>
              <a:gd name="T69" fmla="*/ 2147483647 h 102"/>
              <a:gd name="T70" fmla="*/ 2147483647 w 62"/>
              <a:gd name="T71" fmla="*/ 2147483647 h 102"/>
              <a:gd name="T72" fmla="*/ 2147483647 w 62"/>
              <a:gd name="T73" fmla="*/ 2147483647 h 102"/>
              <a:gd name="T74" fmla="*/ 2147483647 w 62"/>
              <a:gd name="T75" fmla="*/ 2147483647 h 102"/>
              <a:gd name="T76" fmla="*/ 2147483647 w 62"/>
              <a:gd name="T77" fmla="*/ 2147483647 h 102"/>
              <a:gd name="T78" fmla="*/ 2147483647 w 62"/>
              <a:gd name="T79" fmla="*/ 2147483647 h 102"/>
              <a:gd name="T80" fmla="*/ 2147483647 w 62"/>
              <a:gd name="T81" fmla="*/ 2147483647 h 102"/>
              <a:gd name="T82" fmla="*/ 2147483647 w 62"/>
              <a:gd name="T83" fmla="*/ 2147483647 h 1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62"/>
              <a:gd name="T127" fmla="*/ 0 h 102"/>
              <a:gd name="T128" fmla="*/ 62 w 62"/>
              <a:gd name="T129" fmla="*/ 102 h 10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62" h="102">
                <a:moveTo>
                  <a:pt x="58" y="58"/>
                </a:moveTo>
                <a:cubicBezTo>
                  <a:pt x="56" y="55"/>
                  <a:pt x="53" y="52"/>
                  <a:pt x="48" y="50"/>
                </a:cubicBezTo>
                <a:cubicBezTo>
                  <a:pt x="45" y="48"/>
                  <a:pt x="40" y="47"/>
                  <a:pt x="31" y="45"/>
                </a:cubicBezTo>
                <a:cubicBezTo>
                  <a:pt x="23" y="43"/>
                  <a:pt x="18" y="41"/>
                  <a:pt x="16" y="39"/>
                </a:cubicBezTo>
                <a:cubicBezTo>
                  <a:pt x="14" y="38"/>
                  <a:pt x="13" y="35"/>
                  <a:pt x="13" y="32"/>
                </a:cubicBezTo>
                <a:cubicBezTo>
                  <a:pt x="13" y="29"/>
                  <a:pt x="14" y="26"/>
                  <a:pt x="17" y="24"/>
                </a:cubicBezTo>
                <a:cubicBezTo>
                  <a:pt x="20" y="22"/>
                  <a:pt x="24" y="21"/>
                  <a:pt x="31" y="21"/>
                </a:cubicBezTo>
                <a:cubicBezTo>
                  <a:pt x="36" y="21"/>
                  <a:pt x="41" y="22"/>
                  <a:pt x="44" y="25"/>
                </a:cubicBezTo>
                <a:cubicBezTo>
                  <a:pt x="47" y="27"/>
                  <a:pt x="49" y="31"/>
                  <a:pt x="49" y="36"/>
                </a:cubicBezTo>
                <a:cubicBezTo>
                  <a:pt x="59" y="35"/>
                  <a:pt x="59" y="35"/>
                  <a:pt x="59" y="35"/>
                </a:cubicBezTo>
                <a:cubicBezTo>
                  <a:pt x="59" y="30"/>
                  <a:pt x="58" y="26"/>
                  <a:pt x="55" y="23"/>
                </a:cubicBezTo>
                <a:cubicBezTo>
                  <a:pt x="53" y="19"/>
                  <a:pt x="50" y="16"/>
                  <a:pt x="45" y="15"/>
                </a:cubicBezTo>
                <a:cubicBezTo>
                  <a:pt x="43" y="14"/>
                  <a:pt x="41" y="13"/>
                  <a:pt x="39" y="13"/>
                </a:cubicBezTo>
                <a:cubicBezTo>
                  <a:pt x="39" y="0"/>
                  <a:pt x="39" y="0"/>
                  <a:pt x="39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12"/>
                  <a:pt x="22" y="12"/>
                  <a:pt x="22" y="12"/>
                </a:cubicBezTo>
                <a:cubicBezTo>
                  <a:pt x="20" y="13"/>
                  <a:pt x="18" y="14"/>
                  <a:pt x="16" y="14"/>
                </a:cubicBezTo>
                <a:cubicBezTo>
                  <a:pt x="12" y="16"/>
                  <a:pt x="8" y="19"/>
                  <a:pt x="6" y="22"/>
                </a:cubicBezTo>
                <a:cubicBezTo>
                  <a:pt x="4" y="26"/>
                  <a:pt x="3" y="29"/>
                  <a:pt x="3" y="33"/>
                </a:cubicBezTo>
                <a:cubicBezTo>
                  <a:pt x="3" y="37"/>
                  <a:pt x="4" y="40"/>
                  <a:pt x="6" y="43"/>
                </a:cubicBezTo>
                <a:cubicBezTo>
                  <a:pt x="7" y="46"/>
                  <a:pt x="10" y="48"/>
                  <a:pt x="14" y="50"/>
                </a:cubicBezTo>
                <a:cubicBezTo>
                  <a:pt x="17" y="52"/>
                  <a:pt x="22" y="53"/>
                  <a:pt x="29" y="55"/>
                </a:cubicBezTo>
                <a:cubicBezTo>
                  <a:pt x="36" y="57"/>
                  <a:pt x="41" y="58"/>
                  <a:pt x="43" y="59"/>
                </a:cubicBezTo>
                <a:cubicBezTo>
                  <a:pt x="46" y="60"/>
                  <a:pt x="48" y="61"/>
                  <a:pt x="50" y="63"/>
                </a:cubicBezTo>
                <a:cubicBezTo>
                  <a:pt x="51" y="65"/>
                  <a:pt x="52" y="67"/>
                  <a:pt x="52" y="70"/>
                </a:cubicBezTo>
                <a:cubicBezTo>
                  <a:pt x="52" y="72"/>
                  <a:pt x="51" y="74"/>
                  <a:pt x="49" y="76"/>
                </a:cubicBezTo>
                <a:cubicBezTo>
                  <a:pt x="48" y="78"/>
                  <a:pt x="46" y="80"/>
                  <a:pt x="43" y="81"/>
                </a:cubicBezTo>
                <a:cubicBezTo>
                  <a:pt x="40" y="82"/>
                  <a:pt x="36" y="83"/>
                  <a:pt x="32" y="83"/>
                </a:cubicBezTo>
                <a:cubicBezTo>
                  <a:pt x="28" y="83"/>
                  <a:pt x="24" y="82"/>
                  <a:pt x="21" y="80"/>
                </a:cubicBezTo>
                <a:cubicBezTo>
                  <a:pt x="17" y="79"/>
                  <a:pt x="14" y="77"/>
                  <a:pt x="13" y="74"/>
                </a:cubicBezTo>
                <a:cubicBezTo>
                  <a:pt x="11" y="72"/>
                  <a:pt x="10" y="69"/>
                  <a:pt x="10" y="65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1"/>
                  <a:pt x="1" y="76"/>
                  <a:pt x="4" y="80"/>
                </a:cubicBezTo>
                <a:cubicBezTo>
                  <a:pt x="7" y="84"/>
                  <a:pt x="11" y="87"/>
                  <a:pt x="15" y="89"/>
                </a:cubicBezTo>
                <a:cubicBezTo>
                  <a:pt x="17" y="90"/>
                  <a:pt x="20" y="90"/>
                  <a:pt x="22" y="91"/>
                </a:cubicBezTo>
                <a:cubicBezTo>
                  <a:pt x="22" y="102"/>
                  <a:pt x="22" y="102"/>
                  <a:pt x="22" y="10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39" y="91"/>
                  <a:pt x="39" y="91"/>
                  <a:pt x="39" y="91"/>
                </a:cubicBezTo>
                <a:cubicBezTo>
                  <a:pt x="42" y="91"/>
                  <a:pt x="45" y="90"/>
                  <a:pt x="48" y="89"/>
                </a:cubicBezTo>
                <a:cubicBezTo>
                  <a:pt x="52" y="87"/>
                  <a:pt x="56" y="84"/>
                  <a:pt x="58" y="80"/>
                </a:cubicBezTo>
                <a:cubicBezTo>
                  <a:pt x="60" y="77"/>
                  <a:pt x="62" y="73"/>
                  <a:pt x="62" y="69"/>
                </a:cubicBezTo>
                <a:cubicBezTo>
                  <a:pt x="62" y="65"/>
                  <a:pt x="60" y="61"/>
                  <a:pt x="58" y="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12" name="矩形 38"/>
          <p:cNvSpPr>
            <a:spLocks noChangeArrowheads="1"/>
          </p:cNvSpPr>
          <p:nvPr/>
        </p:nvSpPr>
        <p:spPr bwMode="auto">
          <a:xfrm>
            <a:off x="4096527" y="4133852"/>
            <a:ext cx="128432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付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1-2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元</a:t>
            </a:r>
          </a:p>
        </p:txBody>
      </p:sp>
      <p:sp>
        <p:nvSpPr>
          <p:cNvPr id="29713" name="矩形 39"/>
          <p:cNvSpPr>
            <a:spLocks noChangeArrowheads="1"/>
          </p:cNvSpPr>
          <p:nvPr/>
        </p:nvSpPr>
        <p:spPr bwMode="auto">
          <a:xfrm>
            <a:off x="6865544" y="4133852"/>
            <a:ext cx="119776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付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&gt;2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元</a:t>
            </a:r>
          </a:p>
        </p:txBody>
      </p:sp>
      <p:sp>
        <p:nvSpPr>
          <p:cNvPr id="29714" name="矩形 40"/>
          <p:cNvSpPr>
            <a:spLocks noChangeArrowheads="1"/>
          </p:cNvSpPr>
          <p:nvPr/>
        </p:nvSpPr>
        <p:spPr bwMode="auto">
          <a:xfrm>
            <a:off x="9482279" y="4133852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dobe Naskh Medium"/>
              </a:rPr>
              <a:t>低于现状</a:t>
            </a:r>
          </a:p>
        </p:txBody>
      </p:sp>
      <p:sp>
        <p:nvSpPr>
          <p:cNvPr id="42" name="TextBox 57"/>
          <p:cNvSpPr txBox="1"/>
          <p:nvPr/>
        </p:nvSpPr>
        <p:spPr bwMode="auto">
          <a:xfrm>
            <a:off x="676275" y="4841875"/>
            <a:ext cx="2673351" cy="8867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4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4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57"/>
          <p:cNvSpPr txBox="1"/>
          <p:nvPr/>
        </p:nvSpPr>
        <p:spPr bwMode="auto">
          <a:xfrm>
            <a:off x="3402014" y="4841875"/>
            <a:ext cx="2673351" cy="8867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33</a:t>
            </a:r>
            <a:r>
              <a:rPr lang="zh-CN" altLang="en-US" sz="4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  <a:endParaRPr lang="en-US" altLang="zh-CN" sz="4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57"/>
          <p:cNvSpPr txBox="1"/>
          <p:nvPr/>
        </p:nvSpPr>
        <p:spPr bwMode="auto">
          <a:xfrm>
            <a:off x="6127750" y="4841875"/>
            <a:ext cx="2673351" cy="8867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4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名富豪</a:t>
            </a:r>
            <a:endParaRPr lang="en-US" altLang="zh-CN" sz="4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57"/>
          <p:cNvSpPr txBox="1"/>
          <p:nvPr/>
        </p:nvSpPr>
        <p:spPr bwMode="auto">
          <a:xfrm>
            <a:off x="8853489" y="4724681"/>
            <a:ext cx="2673351" cy="12840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kern="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r>
              <a:rPr lang="zh-CN" altLang="en-US" sz="6600" kern="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6600" kern="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603250" y="541050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</a:p>
        </p:txBody>
      </p:sp>
      <p:sp>
        <p:nvSpPr>
          <p:cNvPr id="4" name="文本框 3"/>
          <p:cNvSpPr txBox="1"/>
          <p:nvPr/>
        </p:nvSpPr>
        <p:spPr>
          <a:xfrm rot="20493241">
            <a:off x="813411" y="1563409"/>
            <a:ext cx="35702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白嫖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48" y="301505"/>
            <a:ext cx="2673351" cy="287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275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603250" y="541050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2" y="833437"/>
            <a:ext cx="12049124" cy="60245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34637" y="3085488"/>
            <a:ext cx="1847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460" name="文本框 17"/>
          <p:cNvSpPr txBox="1">
            <a:spLocks noChangeArrowheads="1"/>
          </p:cNvSpPr>
          <p:nvPr/>
        </p:nvSpPr>
        <p:spPr bwMode="auto">
          <a:xfrm>
            <a:off x="-639215" y="416719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01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</a:p>
        </p:txBody>
      </p:sp>
      <p:sp>
        <p:nvSpPr>
          <p:cNvPr id="9" name="Rectangle 37"/>
          <p:cNvSpPr/>
          <p:nvPr/>
        </p:nvSpPr>
        <p:spPr>
          <a:xfrm>
            <a:off x="1589" y="1912938"/>
            <a:ext cx="12190412" cy="284480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863728" y="2511422"/>
            <a:ext cx="1816100" cy="1692277"/>
            <a:chOff x="3863728" y="2511422"/>
            <a:chExt cx="1816100" cy="1692277"/>
          </a:xfrm>
        </p:grpSpPr>
        <p:sp>
          <p:nvSpPr>
            <p:cNvPr id="13" name="Content Placeholder 2"/>
            <p:cNvSpPr txBox="1"/>
            <p:nvPr/>
          </p:nvSpPr>
          <p:spPr>
            <a:xfrm>
              <a:off x="3863728" y="3470274"/>
              <a:ext cx="1816100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聚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类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析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POLYANALYSIS</a:t>
              </a:r>
            </a:p>
          </p:txBody>
        </p:sp>
        <p:sp>
          <p:nvSpPr>
            <p:cNvPr id="19465" name="Freeform 12"/>
            <p:cNvSpPr>
              <a:spLocks noEditPoints="1"/>
            </p:cNvSpPr>
            <p:nvPr/>
          </p:nvSpPr>
          <p:spPr bwMode="auto">
            <a:xfrm>
              <a:off x="4187579" y="2511422"/>
              <a:ext cx="1166812" cy="711200"/>
            </a:xfrm>
            <a:custGeom>
              <a:avLst/>
              <a:gdLst>
                <a:gd name="T0" fmla="*/ 2147483647 w 400"/>
                <a:gd name="T1" fmla="*/ 2147483647 h 244"/>
                <a:gd name="T2" fmla="*/ 2147483647 w 400"/>
                <a:gd name="T3" fmla="*/ 2147483647 h 244"/>
                <a:gd name="T4" fmla="*/ 0 w 400"/>
                <a:gd name="T5" fmla="*/ 2147483647 h 244"/>
                <a:gd name="T6" fmla="*/ 2147483647 w 400"/>
                <a:gd name="T7" fmla="*/ 2147483647 h 244"/>
                <a:gd name="T8" fmla="*/ 2147483647 w 400"/>
                <a:gd name="T9" fmla="*/ 2147483647 h 244"/>
                <a:gd name="T10" fmla="*/ 2147483647 w 400"/>
                <a:gd name="T11" fmla="*/ 2147483647 h 244"/>
                <a:gd name="T12" fmla="*/ 2147483647 w 400"/>
                <a:gd name="T13" fmla="*/ 2147483647 h 244"/>
                <a:gd name="T14" fmla="*/ 2147483647 w 400"/>
                <a:gd name="T15" fmla="*/ 2147483647 h 244"/>
                <a:gd name="T16" fmla="*/ 2147483647 w 400"/>
                <a:gd name="T17" fmla="*/ 2147483647 h 244"/>
                <a:gd name="T18" fmla="*/ 2147483647 w 400"/>
                <a:gd name="T19" fmla="*/ 2147483647 h 244"/>
                <a:gd name="T20" fmla="*/ 2147483647 w 400"/>
                <a:gd name="T21" fmla="*/ 2147483647 h 244"/>
                <a:gd name="T22" fmla="*/ 2147483647 w 400"/>
                <a:gd name="T23" fmla="*/ 2147483647 h 244"/>
                <a:gd name="T24" fmla="*/ 2147483647 w 400"/>
                <a:gd name="T25" fmla="*/ 2147483647 h 244"/>
                <a:gd name="T26" fmla="*/ 2147483647 w 400"/>
                <a:gd name="T27" fmla="*/ 2147483647 h 244"/>
                <a:gd name="T28" fmla="*/ 2147483647 w 400"/>
                <a:gd name="T29" fmla="*/ 2147483647 h 244"/>
                <a:gd name="T30" fmla="*/ 2147483647 w 400"/>
                <a:gd name="T31" fmla="*/ 2147483647 h 244"/>
                <a:gd name="T32" fmla="*/ 2147483647 w 400"/>
                <a:gd name="T33" fmla="*/ 2147483647 h 244"/>
                <a:gd name="T34" fmla="*/ 2147483647 w 400"/>
                <a:gd name="T35" fmla="*/ 2147483647 h 2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0"/>
                <a:gd name="T55" fmla="*/ 0 h 244"/>
                <a:gd name="T56" fmla="*/ 400 w 400"/>
                <a:gd name="T57" fmla="*/ 244 h 2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2639" y="2511422"/>
            <a:ext cx="2216386" cy="1692277"/>
            <a:chOff x="682639" y="2511422"/>
            <a:chExt cx="2216386" cy="1692277"/>
          </a:xfrm>
        </p:grpSpPr>
        <p:sp>
          <p:nvSpPr>
            <p:cNvPr id="11" name="Content Placeholder 2"/>
            <p:cNvSpPr txBox="1"/>
            <p:nvPr/>
          </p:nvSpPr>
          <p:spPr>
            <a:xfrm>
              <a:off x="682639" y="3470274"/>
              <a:ext cx="2216386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产品示意图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SCHEMATIC DIAGRAM</a:t>
              </a:r>
            </a:p>
          </p:txBody>
        </p:sp>
        <p:sp>
          <p:nvSpPr>
            <p:cNvPr id="19467" name="Freeform 17"/>
            <p:cNvSpPr>
              <a:spLocks noEditPoints="1"/>
            </p:cNvSpPr>
            <p:nvPr/>
          </p:nvSpPr>
          <p:spPr bwMode="auto">
            <a:xfrm>
              <a:off x="1356600" y="2511422"/>
              <a:ext cx="942975" cy="754062"/>
            </a:xfrm>
            <a:custGeom>
              <a:avLst/>
              <a:gdLst>
                <a:gd name="T0" fmla="*/ 2147483647 w 400"/>
                <a:gd name="T1" fmla="*/ 2147483647 h 320"/>
                <a:gd name="T2" fmla="*/ 2147483647 w 400"/>
                <a:gd name="T3" fmla="*/ 2147483647 h 320"/>
                <a:gd name="T4" fmla="*/ 2147483647 w 400"/>
                <a:gd name="T5" fmla="*/ 2147483647 h 320"/>
                <a:gd name="T6" fmla="*/ 2147483647 w 400"/>
                <a:gd name="T7" fmla="*/ 2147483647 h 320"/>
                <a:gd name="T8" fmla="*/ 2147483647 w 400"/>
                <a:gd name="T9" fmla="*/ 2147483647 h 320"/>
                <a:gd name="T10" fmla="*/ 2147483647 w 400"/>
                <a:gd name="T11" fmla="*/ 2147483647 h 320"/>
                <a:gd name="T12" fmla="*/ 2147483647 w 400"/>
                <a:gd name="T13" fmla="*/ 2147483647 h 320"/>
                <a:gd name="T14" fmla="*/ 2147483647 w 400"/>
                <a:gd name="T15" fmla="*/ 2147483647 h 320"/>
                <a:gd name="T16" fmla="*/ 2147483647 w 400"/>
                <a:gd name="T17" fmla="*/ 2147483647 h 320"/>
                <a:gd name="T18" fmla="*/ 2147483647 w 400"/>
                <a:gd name="T19" fmla="*/ 0 h 320"/>
                <a:gd name="T20" fmla="*/ 2147483647 w 400"/>
                <a:gd name="T21" fmla="*/ 0 h 320"/>
                <a:gd name="T22" fmla="*/ 2147483647 w 400"/>
                <a:gd name="T23" fmla="*/ 2147483647 h 320"/>
                <a:gd name="T24" fmla="*/ 2147483647 w 400"/>
                <a:gd name="T25" fmla="*/ 2147483647 h 320"/>
                <a:gd name="T26" fmla="*/ 2147483647 w 400"/>
                <a:gd name="T27" fmla="*/ 2147483647 h 320"/>
                <a:gd name="T28" fmla="*/ 2147483647 w 400"/>
                <a:gd name="T29" fmla="*/ 2147483647 h 320"/>
                <a:gd name="T30" fmla="*/ 0 w 400"/>
                <a:gd name="T31" fmla="*/ 2147483647 h 320"/>
                <a:gd name="T32" fmla="*/ 0 w 400"/>
                <a:gd name="T33" fmla="*/ 2147483647 h 320"/>
                <a:gd name="T34" fmla="*/ 2147483647 w 400"/>
                <a:gd name="T35" fmla="*/ 2147483647 h 320"/>
                <a:gd name="T36" fmla="*/ 2147483647 w 400"/>
                <a:gd name="T37" fmla="*/ 2147483647 h 320"/>
                <a:gd name="T38" fmla="*/ 2147483647 w 400"/>
                <a:gd name="T39" fmla="*/ 2147483647 h 320"/>
                <a:gd name="T40" fmla="*/ 2147483647 w 400"/>
                <a:gd name="T41" fmla="*/ 2147483647 h 320"/>
                <a:gd name="T42" fmla="*/ 2147483647 w 400"/>
                <a:gd name="T43" fmla="*/ 2147483647 h 320"/>
                <a:gd name="T44" fmla="*/ 2147483647 w 400"/>
                <a:gd name="T45" fmla="*/ 2147483647 h 320"/>
                <a:gd name="T46" fmla="*/ 2147483647 w 400"/>
                <a:gd name="T47" fmla="*/ 2147483647 h 320"/>
                <a:gd name="T48" fmla="*/ 2147483647 w 400"/>
                <a:gd name="T49" fmla="*/ 2147483647 h 320"/>
                <a:gd name="T50" fmla="*/ 2147483647 w 400"/>
                <a:gd name="T51" fmla="*/ 2147483647 h 320"/>
                <a:gd name="T52" fmla="*/ 2147483647 w 400"/>
                <a:gd name="T53" fmla="*/ 2147483647 h 320"/>
                <a:gd name="T54" fmla="*/ 2147483647 w 400"/>
                <a:gd name="T55" fmla="*/ 2147483647 h 320"/>
                <a:gd name="T56" fmla="*/ 2147483647 w 400"/>
                <a:gd name="T57" fmla="*/ 2147483647 h 320"/>
                <a:gd name="T58" fmla="*/ 2147483647 w 400"/>
                <a:gd name="T59" fmla="*/ 2147483647 h 320"/>
                <a:gd name="T60" fmla="*/ 2147483647 w 400"/>
                <a:gd name="T61" fmla="*/ 2147483647 h 320"/>
                <a:gd name="T62" fmla="*/ 2147483647 w 400"/>
                <a:gd name="T63" fmla="*/ 2147483647 h 3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320"/>
                <a:gd name="T98" fmla="*/ 400 w 400"/>
                <a:gd name="T99" fmla="*/ 320 h 32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320">
                  <a:moveTo>
                    <a:pt x="200" y="120"/>
                  </a:moveTo>
                  <a:cubicBezTo>
                    <a:pt x="167" y="120"/>
                    <a:pt x="140" y="147"/>
                    <a:pt x="140" y="180"/>
                  </a:cubicBezTo>
                  <a:cubicBezTo>
                    <a:pt x="140" y="213"/>
                    <a:pt x="167" y="240"/>
                    <a:pt x="200" y="240"/>
                  </a:cubicBezTo>
                  <a:cubicBezTo>
                    <a:pt x="233" y="240"/>
                    <a:pt x="260" y="213"/>
                    <a:pt x="260" y="180"/>
                  </a:cubicBezTo>
                  <a:cubicBezTo>
                    <a:pt x="260" y="147"/>
                    <a:pt x="233" y="120"/>
                    <a:pt x="200" y="120"/>
                  </a:cubicBezTo>
                  <a:close/>
                  <a:moveTo>
                    <a:pt x="360" y="60"/>
                  </a:moveTo>
                  <a:cubicBezTo>
                    <a:pt x="312" y="60"/>
                    <a:pt x="312" y="60"/>
                    <a:pt x="312" y="60"/>
                  </a:cubicBezTo>
                  <a:cubicBezTo>
                    <a:pt x="305" y="60"/>
                    <a:pt x="298" y="55"/>
                    <a:pt x="296" y="49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1" y="5"/>
                    <a:pt x="274" y="0"/>
                    <a:pt x="26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5" y="0"/>
                    <a:pt x="118" y="5"/>
                    <a:pt x="116" y="1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1" y="55"/>
                    <a:pt x="94" y="60"/>
                    <a:pt x="88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18" y="60"/>
                    <a:pt x="0" y="78"/>
                    <a:pt x="0" y="10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302"/>
                    <a:pt x="18" y="320"/>
                    <a:pt x="40" y="320"/>
                  </a:cubicBezTo>
                  <a:cubicBezTo>
                    <a:pt x="360" y="320"/>
                    <a:pt x="360" y="320"/>
                    <a:pt x="360" y="320"/>
                  </a:cubicBezTo>
                  <a:cubicBezTo>
                    <a:pt x="382" y="320"/>
                    <a:pt x="400" y="302"/>
                    <a:pt x="400" y="280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78"/>
                    <a:pt x="382" y="60"/>
                    <a:pt x="360" y="60"/>
                  </a:cubicBezTo>
                  <a:close/>
                  <a:moveTo>
                    <a:pt x="200" y="280"/>
                  </a:moveTo>
                  <a:cubicBezTo>
                    <a:pt x="145" y="280"/>
                    <a:pt x="100" y="235"/>
                    <a:pt x="100" y="180"/>
                  </a:cubicBezTo>
                  <a:cubicBezTo>
                    <a:pt x="100" y="125"/>
                    <a:pt x="145" y="80"/>
                    <a:pt x="200" y="80"/>
                  </a:cubicBezTo>
                  <a:cubicBezTo>
                    <a:pt x="255" y="80"/>
                    <a:pt x="300" y="125"/>
                    <a:pt x="300" y="180"/>
                  </a:cubicBezTo>
                  <a:cubicBezTo>
                    <a:pt x="300" y="235"/>
                    <a:pt x="255" y="280"/>
                    <a:pt x="200" y="280"/>
                  </a:cubicBezTo>
                  <a:close/>
                  <a:moveTo>
                    <a:pt x="346" y="128"/>
                  </a:moveTo>
                  <a:cubicBezTo>
                    <a:pt x="338" y="128"/>
                    <a:pt x="332" y="122"/>
                    <a:pt x="332" y="114"/>
                  </a:cubicBezTo>
                  <a:cubicBezTo>
                    <a:pt x="332" y="106"/>
                    <a:pt x="338" y="100"/>
                    <a:pt x="346" y="100"/>
                  </a:cubicBezTo>
                  <a:cubicBezTo>
                    <a:pt x="354" y="100"/>
                    <a:pt x="360" y="106"/>
                    <a:pt x="360" y="114"/>
                  </a:cubicBezTo>
                  <a:cubicBezTo>
                    <a:pt x="360" y="122"/>
                    <a:pt x="354" y="128"/>
                    <a:pt x="346" y="12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74265" y="2635742"/>
            <a:ext cx="1854200" cy="1600351"/>
            <a:chOff x="9474265" y="2635742"/>
            <a:chExt cx="1854200" cy="1600351"/>
          </a:xfrm>
        </p:grpSpPr>
        <p:sp>
          <p:nvSpPr>
            <p:cNvPr id="21" name="Content Placeholder 2"/>
            <p:cNvSpPr txBox="1"/>
            <p:nvPr/>
          </p:nvSpPr>
          <p:spPr>
            <a:xfrm>
              <a:off x="9474265" y="3502668"/>
              <a:ext cx="1854200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产品目标树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TARGET TREE</a:t>
              </a:r>
            </a:p>
          </p:txBody>
        </p:sp>
        <p:sp>
          <p:nvSpPr>
            <p:cNvPr id="19469" name="Freeform 22"/>
            <p:cNvSpPr>
              <a:spLocks noEditPoints="1"/>
            </p:cNvSpPr>
            <p:nvPr/>
          </p:nvSpPr>
          <p:spPr bwMode="auto">
            <a:xfrm>
              <a:off x="10055289" y="2635742"/>
              <a:ext cx="692151" cy="690562"/>
            </a:xfrm>
            <a:custGeom>
              <a:avLst/>
              <a:gdLst>
                <a:gd name="T0" fmla="*/ 2147483647 w 316"/>
                <a:gd name="T1" fmla="*/ 2147483647 h 316"/>
                <a:gd name="T2" fmla="*/ 2147483647 w 316"/>
                <a:gd name="T3" fmla="*/ 2147483647 h 316"/>
                <a:gd name="T4" fmla="*/ 2147483647 w 316"/>
                <a:gd name="T5" fmla="*/ 2147483647 h 316"/>
                <a:gd name="T6" fmla="*/ 2147483647 w 316"/>
                <a:gd name="T7" fmla="*/ 2147483647 h 316"/>
                <a:gd name="T8" fmla="*/ 0 w 316"/>
                <a:gd name="T9" fmla="*/ 2147483647 h 316"/>
                <a:gd name="T10" fmla="*/ 2147483647 w 316"/>
                <a:gd name="T11" fmla="*/ 2147483647 h 316"/>
                <a:gd name="T12" fmla="*/ 2147483647 w 316"/>
                <a:gd name="T13" fmla="*/ 2147483647 h 316"/>
                <a:gd name="T14" fmla="*/ 2147483647 w 316"/>
                <a:gd name="T15" fmla="*/ 2147483647 h 316"/>
                <a:gd name="T16" fmla="*/ 2147483647 w 316"/>
                <a:gd name="T17" fmla="*/ 2147483647 h 316"/>
                <a:gd name="T18" fmla="*/ 2147483647 w 316"/>
                <a:gd name="T19" fmla="*/ 2147483647 h 316"/>
                <a:gd name="T20" fmla="*/ 2147483647 w 316"/>
                <a:gd name="T21" fmla="*/ 2147483647 h 316"/>
                <a:gd name="T22" fmla="*/ 2147483647 w 316"/>
                <a:gd name="T23" fmla="*/ 2147483647 h 316"/>
                <a:gd name="T24" fmla="*/ 2147483647 w 316"/>
                <a:gd name="T25" fmla="*/ 2147483647 h 316"/>
                <a:gd name="T26" fmla="*/ 2147483647 w 316"/>
                <a:gd name="T27" fmla="*/ 2147483647 h 316"/>
                <a:gd name="T28" fmla="*/ 2147483647 w 316"/>
                <a:gd name="T29" fmla="*/ 2147483647 h 316"/>
                <a:gd name="T30" fmla="*/ 2147483647 w 316"/>
                <a:gd name="T31" fmla="*/ 2147483647 h 316"/>
                <a:gd name="T32" fmla="*/ 2147483647 w 316"/>
                <a:gd name="T33" fmla="*/ 2147483647 h 316"/>
                <a:gd name="T34" fmla="*/ 2147483647 w 316"/>
                <a:gd name="T35" fmla="*/ 2147483647 h 3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16"/>
                <a:gd name="T55" fmla="*/ 0 h 316"/>
                <a:gd name="T56" fmla="*/ 316 w 316"/>
                <a:gd name="T57" fmla="*/ 316 h 3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93462" y="2511422"/>
            <a:ext cx="1843087" cy="1722445"/>
            <a:chOff x="6693462" y="2511422"/>
            <a:chExt cx="1843087" cy="1722445"/>
          </a:xfrm>
        </p:grpSpPr>
        <p:sp>
          <p:nvSpPr>
            <p:cNvPr id="19" name="Content Placeholder 2"/>
            <p:cNvSpPr txBox="1"/>
            <p:nvPr/>
          </p:nvSpPr>
          <p:spPr>
            <a:xfrm>
              <a:off x="6693462" y="3500442"/>
              <a:ext cx="1843087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产品任务书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TASK GUIDE</a:t>
              </a:r>
            </a:p>
          </p:txBody>
        </p:sp>
        <p:sp>
          <p:nvSpPr>
            <p:cNvPr id="3" name="Freeform 7"/>
            <p:cNvSpPr>
              <a:spLocks noEditPoints="1"/>
            </p:cNvSpPr>
            <p:nvPr/>
          </p:nvSpPr>
          <p:spPr bwMode="auto">
            <a:xfrm>
              <a:off x="7203541" y="2511422"/>
              <a:ext cx="846137" cy="846137"/>
            </a:xfrm>
            <a:custGeom>
              <a:avLst/>
              <a:gdLst>
                <a:gd name="T0" fmla="*/ 2147483647 w 376"/>
                <a:gd name="T1" fmla="*/ 2147483647 h 376"/>
                <a:gd name="T2" fmla="*/ 2147483647 w 376"/>
                <a:gd name="T3" fmla="*/ 2147483647 h 376"/>
                <a:gd name="T4" fmla="*/ 2147483647 w 376"/>
                <a:gd name="T5" fmla="*/ 2147483647 h 376"/>
                <a:gd name="T6" fmla="*/ 2147483647 w 376"/>
                <a:gd name="T7" fmla="*/ 2147483647 h 376"/>
                <a:gd name="T8" fmla="*/ 2147483647 w 376"/>
                <a:gd name="T9" fmla="*/ 2147483647 h 376"/>
                <a:gd name="T10" fmla="*/ 2147483647 w 376"/>
                <a:gd name="T11" fmla="*/ 2147483647 h 376"/>
                <a:gd name="T12" fmla="*/ 2147483647 w 376"/>
                <a:gd name="T13" fmla="*/ 2147483647 h 376"/>
                <a:gd name="T14" fmla="*/ 2147483647 w 376"/>
                <a:gd name="T15" fmla="*/ 0 h 376"/>
                <a:gd name="T16" fmla="*/ 2147483647 w 376"/>
                <a:gd name="T17" fmla="*/ 2147483647 h 376"/>
                <a:gd name="T18" fmla="*/ 2147483647 w 376"/>
                <a:gd name="T19" fmla="*/ 2147483647 h 376"/>
                <a:gd name="T20" fmla="*/ 2147483647 w 376"/>
                <a:gd name="T21" fmla="*/ 2147483647 h 376"/>
                <a:gd name="T22" fmla="*/ 2147483647 w 376"/>
                <a:gd name="T23" fmla="*/ 2147483647 h 376"/>
                <a:gd name="T24" fmla="*/ 2147483647 w 376"/>
                <a:gd name="T25" fmla="*/ 2147483647 h 376"/>
                <a:gd name="T26" fmla="*/ 2147483647 w 376"/>
                <a:gd name="T27" fmla="*/ 2147483647 h 376"/>
                <a:gd name="T28" fmla="*/ 2147483647 w 376"/>
                <a:gd name="T29" fmla="*/ 2147483647 h 376"/>
                <a:gd name="T30" fmla="*/ 0 w 376"/>
                <a:gd name="T31" fmla="*/ 2147483647 h 376"/>
                <a:gd name="T32" fmla="*/ 2147483647 w 376"/>
                <a:gd name="T33" fmla="*/ 2147483647 h 376"/>
                <a:gd name="T34" fmla="*/ 2147483647 w 376"/>
                <a:gd name="T35" fmla="*/ 2147483647 h 376"/>
                <a:gd name="T36" fmla="*/ 2147483647 w 376"/>
                <a:gd name="T37" fmla="*/ 2147483647 h 376"/>
                <a:gd name="T38" fmla="*/ 2147483647 w 376"/>
                <a:gd name="T39" fmla="*/ 2147483647 h 376"/>
                <a:gd name="T40" fmla="*/ 2147483647 w 376"/>
                <a:gd name="T41" fmla="*/ 2147483647 h 376"/>
                <a:gd name="T42" fmla="*/ 2147483647 w 376"/>
                <a:gd name="T43" fmla="*/ 2147483647 h 376"/>
                <a:gd name="T44" fmla="*/ 2147483647 w 376"/>
                <a:gd name="T45" fmla="*/ 2147483647 h 376"/>
                <a:gd name="T46" fmla="*/ 2147483647 w 376"/>
                <a:gd name="T47" fmla="*/ 2147483647 h 376"/>
                <a:gd name="T48" fmla="*/ 2147483647 w 376"/>
                <a:gd name="T49" fmla="*/ 2147483647 h 376"/>
                <a:gd name="T50" fmla="*/ 2147483647 w 376"/>
                <a:gd name="T51" fmla="*/ 2147483647 h 376"/>
                <a:gd name="T52" fmla="*/ 2147483647 w 376"/>
                <a:gd name="T53" fmla="*/ 2147483647 h 376"/>
                <a:gd name="T54" fmla="*/ 2147483647 w 376"/>
                <a:gd name="T55" fmla="*/ 2147483647 h 376"/>
                <a:gd name="T56" fmla="*/ 2147483647 w 376"/>
                <a:gd name="T57" fmla="*/ 2147483647 h 376"/>
                <a:gd name="T58" fmla="*/ 2147483647 w 376"/>
                <a:gd name="T59" fmla="*/ 2147483647 h 376"/>
                <a:gd name="T60" fmla="*/ 2147483647 w 376"/>
                <a:gd name="T61" fmla="*/ 2147483647 h 376"/>
                <a:gd name="T62" fmla="*/ 2147483647 w 376"/>
                <a:gd name="T63" fmla="*/ 2147483647 h 376"/>
                <a:gd name="T64" fmla="*/ 2147483647 w 376"/>
                <a:gd name="T65" fmla="*/ 2147483647 h 376"/>
                <a:gd name="T66" fmla="*/ 2147483647 w 376"/>
                <a:gd name="T67" fmla="*/ 2147483647 h 376"/>
                <a:gd name="T68" fmla="*/ 2147483647 w 376"/>
                <a:gd name="T69" fmla="*/ 2147483647 h 376"/>
                <a:gd name="T70" fmla="*/ 2147483647 w 376"/>
                <a:gd name="T71" fmla="*/ 2147483647 h 376"/>
                <a:gd name="T72" fmla="*/ 2147483647 w 376"/>
                <a:gd name="T73" fmla="*/ 2147483647 h 376"/>
                <a:gd name="T74" fmla="*/ 2147483647 w 376"/>
                <a:gd name="T75" fmla="*/ 2147483647 h 376"/>
                <a:gd name="T76" fmla="*/ 2147483647 w 376"/>
                <a:gd name="T77" fmla="*/ 2147483647 h 376"/>
                <a:gd name="T78" fmla="*/ 2147483647 w 376"/>
                <a:gd name="T79" fmla="*/ 2147483647 h 376"/>
                <a:gd name="T80" fmla="*/ 2147483647 w 376"/>
                <a:gd name="T81" fmla="*/ 2147483647 h 376"/>
                <a:gd name="T82" fmla="*/ 2147483647 w 376"/>
                <a:gd name="T83" fmla="*/ 2147483647 h 376"/>
                <a:gd name="T84" fmla="*/ 2147483647 w 376"/>
                <a:gd name="T85" fmla="*/ 2147483647 h 376"/>
                <a:gd name="T86" fmla="*/ 2147483647 w 376"/>
                <a:gd name="T87" fmla="*/ 2147483647 h 376"/>
                <a:gd name="T88" fmla="*/ 2147483647 w 376"/>
                <a:gd name="T89" fmla="*/ 2147483647 h 376"/>
                <a:gd name="T90" fmla="*/ 2147483647 w 376"/>
                <a:gd name="T91" fmla="*/ 2147483647 h 376"/>
                <a:gd name="T92" fmla="*/ 2147483647 w 376"/>
                <a:gd name="T93" fmla="*/ 2147483647 h 376"/>
                <a:gd name="T94" fmla="*/ 2147483647 w 376"/>
                <a:gd name="T95" fmla="*/ 2147483647 h 376"/>
                <a:gd name="T96" fmla="*/ 2147483647 w 376"/>
                <a:gd name="T97" fmla="*/ 2147483647 h 376"/>
                <a:gd name="T98" fmla="*/ 2147483647 w 376"/>
                <a:gd name="T99" fmla="*/ 2147483647 h 376"/>
                <a:gd name="T100" fmla="*/ 2147483647 w 376"/>
                <a:gd name="T101" fmla="*/ 2147483647 h 376"/>
                <a:gd name="T102" fmla="*/ 2147483647 w 376"/>
                <a:gd name="T103" fmla="*/ 2147483647 h 376"/>
                <a:gd name="T104" fmla="*/ 2147483647 w 376"/>
                <a:gd name="T105" fmla="*/ 2147483647 h 376"/>
                <a:gd name="T106" fmla="*/ 2147483647 w 376"/>
                <a:gd name="T107" fmla="*/ 2147483647 h 376"/>
                <a:gd name="T108" fmla="*/ 2147483647 w 376"/>
                <a:gd name="T109" fmla="*/ 2147483647 h 376"/>
                <a:gd name="T110" fmla="*/ 2147483647 w 376"/>
                <a:gd name="T111" fmla="*/ 2147483647 h 376"/>
                <a:gd name="T112" fmla="*/ 2147483647 w 376"/>
                <a:gd name="T113" fmla="*/ 2147483647 h 37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76"/>
                <a:gd name="T172" fmla="*/ 0 h 376"/>
                <a:gd name="T173" fmla="*/ 376 w 376"/>
                <a:gd name="T174" fmla="*/ 376 h 37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275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603250" y="541050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9315" y="1305212"/>
            <a:ext cx="710963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为何不满？</a:t>
            </a:r>
            <a:endParaRPr lang="en-US" altLang="zh-CN" sz="36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自动上楼</a:t>
            </a:r>
            <a:endParaRPr lang="en-US" altLang="zh-CN" sz="3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不知道</a:t>
            </a:r>
            <a:endParaRPr lang="en-US" altLang="zh-CN" sz="3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送上门</a:t>
            </a:r>
            <a:endParaRPr lang="en-US" altLang="zh-CN" sz="3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解决收货人不在时的快递存放问题</a:t>
            </a:r>
            <a:endParaRPr lang="en-US" altLang="zh-CN" sz="3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9315" y="478949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利用量子力学给我送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煞笔发明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45384" y="3213426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确定研究方向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allAtOnce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4275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603250" y="541050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58192" y="796166"/>
            <a:ext cx="4339650" cy="5822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寄快递</a:t>
            </a:r>
            <a:endParaRPr lang="en-US" altLang="zh-CN" sz="8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的需求火热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希望能够问好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安全性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智能预约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给男女朋友惊喜（？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准确到达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4" y="1332982"/>
            <a:ext cx="7452508" cy="4192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017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75"/>
          <p:cNvGrpSpPr/>
          <p:nvPr/>
        </p:nvGrpSpPr>
        <p:grpSpPr>
          <a:xfrm>
            <a:off x="1063625" y="1796484"/>
            <a:ext cx="2174875" cy="2858294"/>
            <a:chOff x="3908425" y="969169"/>
            <a:chExt cx="2174875" cy="2858294"/>
          </a:xfrm>
          <a:solidFill>
            <a:srgbClr val="1570C1"/>
          </a:solidFill>
        </p:grpSpPr>
        <p:sp>
          <p:nvSpPr>
            <p:cNvPr id="77" name="Freeform 6"/>
            <p:cNvSpPr>
              <a:spLocks noEditPoints="1"/>
            </p:cNvSpPr>
            <p:nvPr/>
          </p:nvSpPr>
          <p:spPr bwMode="auto">
            <a:xfrm>
              <a:off x="3968750" y="1439863"/>
              <a:ext cx="2114550" cy="2387600"/>
            </a:xfrm>
            <a:custGeom>
              <a:avLst/>
              <a:gdLst>
                <a:gd name="T0" fmla="*/ 292 w 563"/>
                <a:gd name="T1" fmla="*/ 0 h 635"/>
                <a:gd name="T2" fmla="*/ 286 w 563"/>
                <a:gd name="T3" fmla="*/ 130 h 635"/>
                <a:gd name="T4" fmla="*/ 329 w 563"/>
                <a:gd name="T5" fmla="*/ 5 h 635"/>
                <a:gd name="T6" fmla="*/ 315 w 563"/>
                <a:gd name="T7" fmla="*/ 119 h 635"/>
                <a:gd name="T8" fmla="*/ 373 w 563"/>
                <a:gd name="T9" fmla="*/ 30 h 635"/>
                <a:gd name="T10" fmla="*/ 432 w 563"/>
                <a:gd name="T11" fmla="*/ 155 h 635"/>
                <a:gd name="T12" fmla="*/ 561 w 563"/>
                <a:gd name="T13" fmla="*/ 178 h 635"/>
                <a:gd name="T14" fmla="*/ 397 w 563"/>
                <a:gd name="T15" fmla="*/ 203 h 635"/>
                <a:gd name="T16" fmla="*/ 382 w 563"/>
                <a:gd name="T17" fmla="*/ 161 h 635"/>
                <a:gd name="T18" fmla="*/ 364 w 563"/>
                <a:gd name="T19" fmla="*/ 136 h 635"/>
                <a:gd name="T20" fmla="*/ 373 w 563"/>
                <a:gd name="T21" fmla="*/ 275 h 635"/>
                <a:gd name="T22" fmla="*/ 447 w 563"/>
                <a:gd name="T23" fmla="*/ 403 h 635"/>
                <a:gd name="T24" fmla="*/ 324 w 563"/>
                <a:gd name="T25" fmla="*/ 509 h 635"/>
                <a:gd name="T26" fmla="*/ 291 w 563"/>
                <a:gd name="T27" fmla="*/ 631 h 635"/>
                <a:gd name="T28" fmla="*/ 250 w 563"/>
                <a:gd name="T29" fmla="*/ 629 h 635"/>
                <a:gd name="T30" fmla="*/ 238 w 563"/>
                <a:gd name="T31" fmla="*/ 579 h 635"/>
                <a:gd name="T32" fmla="*/ 260 w 563"/>
                <a:gd name="T33" fmla="*/ 418 h 635"/>
                <a:gd name="T34" fmla="*/ 224 w 563"/>
                <a:gd name="T35" fmla="*/ 250 h 635"/>
                <a:gd name="T36" fmla="*/ 140 w 563"/>
                <a:gd name="T37" fmla="*/ 93 h 635"/>
                <a:gd name="T38" fmla="*/ 128 w 563"/>
                <a:gd name="T39" fmla="*/ 213 h 635"/>
                <a:gd name="T40" fmla="*/ 162 w 563"/>
                <a:gd name="T41" fmla="*/ 245 h 635"/>
                <a:gd name="T42" fmla="*/ 115 w 563"/>
                <a:gd name="T43" fmla="*/ 289 h 635"/>
                <a:gd name="T44" fmla="*/ 74 w 563"/>
                <a:gd name="T45" fmla="*/ 280 h 635"/>
                <a:gd name="T46" fmla="*/ 70 w 563"/>
                <a:gd name="T47" fmla="*/ 276 h 635"/>
                <a:gd name="T48" fmla="*/ 0 w 563"/>
                <a:gd name="T49" fmla="*/ 250 h 635"/>
                <a:gd name="T50" fmla="*/ 58 w 563"/>
                <a:gd name="T51" fmla="*/ 221 h 635"/>
                <a:gd name="T52" fmla="*/ 72 w 563"/>
                <a:gd name="T53" fmla="*/ 200 h 635"/>
                <a:gd name="T54" fmla="*/ 255 w 563"/>
                <a:gd name="T55" fmla="*/ 6 h 635"/>
                <a:gd name="T56" fmla="*/ 117 w 563"/>
                <a:gd name="T57" fmla="*/ 234 h 635"/>
                <a:gd name="T58" fmla="*/ 69 w 563"/>
                <a:gd name="T59" fmla="*/ 211 h 635"/>
                <a:gd name="T60" fmla="*/ 299 w 563"/>
                <a:gd name="T61" fmla="*/ 291 h 635"/>
                <a:gd name="T62" fmla="*/ 368 w 563"/>
                <a:gd name="T63" fmla="*/ 395 h 635"/>
                <a:gd name="T64" fmla="*/ 315 w 563"/>
                <a:gd name="T65" fmla="*/ 309 h 635"/>
                <a:gd name="T66" fmla="*/ 299 w 563"/>
                <a:gd name="T67" fmla="*/ 291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63" h="635">
                  <a:moveTo>
                    <a:pt x="255" y="6"/>
                  </a:moveTo>
                  <a:cubicBezTo>
                    <a:pt x="267" y="3"/>
                    <a:pt x="279" y="1"/>
                    <a:pt x="292" y="0"/>
                  </a:cubicBezTo>
                  <a:cubicBezTo>
                    <a:pt x="287" y="15"/>
                    <a:pt x="285" y="31"/>
                    <a:pt x="283" y="46"/>
                  </a:cubicBezTo>
                  <a:cubicBezTo>
                    <a:pt x="282" y="74"/>
                    <a:pt x="279" y="102"/>
                    <a:pt x="286" y="130"/>
                  </a:cubicBezTo>
                  <a:cubicBezTo>
                    <a:pt x="288" y="87"/>
                    <a:pt x="307" y="46"/>
                    <a:pt x="303" y="3"/>
                  </a:cubicBezTo>
                  <a:cubicBezTo>
                    <a:pt x="312" y="3"/>
                    <a:pt x="320" y="4"/>
                    <a:pt x="329" y="5"/>
                  </a:cubicBezTo>
                  <a:cubicBezTo>
                    <a:pt x="326" y="17"/>
                    <a:pt x="320" y="29"/>
                    <a:pt x="319" y="42"/>
                  </a:cubicBezTo>
                  <a:cubicBezTo>
                    <a:pt x="317" y="68"/>
                    <a:pt x="315" y="93"/>
                    <a:pt x="315" y="119"/>
                  </a:cubicBezTo>
                  <a:cubicBezTo>
                    <a:pt x="328" y="83"/>
                    <a:pt x="342" y="46"/>
                    <a:pt x="345" y="8"/>
                  </a:cubicBezTo>
                  <a:cubicBezTo>
                    <a:pt x="355" y="14"/>
                    <a:pt x="370" y="16"/>
                    <a:pt x="373" y="30"/>
                  </a:cubicBezTo>
                  <a:cubicBezTo>
                    <a:pt x="378" y="50"/>
                    <a:pt x="390" y="68"/>
                    <a:pt x="398" y="87"/>
                  </a:cubicBezTo>
                  <a:cubicBezTo>
                    <a:pt x="410" y="109"/>
                    <a:pt x="419" y="133"/>
                    <a:pt x="432" y="155"/>
                  </a:cubicBezTo>
                  <a:cubicBezTo>
                    <a:pt x="465" y="152"/>
                    <a:pt x="498" y="153"/>
                    <a:pt x="530" y="153"/>
                  </a:cubicBezTo>
                  <a:cubicBezTo>
                    <a:pt x="544" y="152"/>
                    <a:pt x="561" y="163"/>
                    <a:pt x="561" y="178"/>
                  </a:cubicBezTo>
                  <a:cubicBezTo>
                    <a:pt x="563" y="191"/>
                    <a:pt x="550" y="201"/>
                    <a:pt x="538" y="201"/>
                  </a:cubicBezTo>
                  <a:cubicBezTo>
                    <a:pt x="491" y="203"/>
                    <a:pt x="444" y="202"/>
                    <a:pt x="397" y="203"/>
                  </a:cubicBezTo>
                  <a:cubicBezTo>
                    <a:pt x="390" y="189"/>
                    <a:pt x="383" y="176"/>
                    <a:pt x="376" y="162"/>
                  </a:cubicBezTo>
                  <a:cubicBezTo>
                    <a:pt x="382" y="161"/>
                    <a:pt x="382" y="161"/>
                    <a:pt x="382" y="161"/>
                  </a:cubicBezTo>
                  <a:cubicBezTo>
                    <a:pt x="380" y="161"/>
                    <a:pt x="377" y="161"/>
                    <a:pt x="375" y="161"/>
                  </a:cubicBezTo>
                  <a:cubicBezTo>
                    <a:pt x="371" y="153"/>
                    <a:pt x="368" y="144"/>
                    <a:pt x="364" y="136"/>
                  </a:cubicBezTo>
                  <a:cubicBezTo>
                    <a:pt x="360" y="162"/>
                    <a:pt x="360" y="188"/>
                    <a:pt x="360" y="214"/>
                  </a:cubicBezTo>
                  <a:cubicBezTo>
                    <a:pt x="361" y="235"/>
                    <a:pt x="361" y="257"/>
                    <a:pt x="373" y="275"/>
                  </a:cubicBezTo>
                  <a:cubicBezTo>
                    <a:pt x="395" y="310"/>
                    <a:pt x="423" y="343"/>
                    <a:pt x="443" y="381"/>
                  </a:cubicBezTo>
                  <a:cubicBezTo>
                    <a:pt x="446" y="388"/>
                    <a:pt x="451" y="396"/>
                    <a:pt x="447" y="403"/>
                  </a:cubicBezTo>
                  <a:cubicBezTo>
                    <a:pt x="441" y="420"/>
                    <a:pt x="427" y="432"/>
                    <a:pt x="414" y="445"/>
                  </a:cubicBezTo>
                  <a:cubicBezTo>
                    <a:pt x="386" y="469"/>
                    <a:pt x="359" y="496"/>
                    <a:pt x="324" y="509"/>
                  </a:cubicBezTo>
                  <a:cubicBezTo>
                    <a:pt x="315" y="544"/>
                    <a:pt x="310" y="580"/>
                    <a:pt x="300" y="614"/>
                  </a:cubicBezTo>
                  <a:cubicBezTo>
                    <a:pt x="299" y="621"/>
                    <a:pt x="295" y="626"/>
                    <a:pt x="291" y="631"/>
                  </a:cubicBezTo>
                  <a:cubicBezTo>
                    <a:pt x="290" y="632"/>
                    <a:pt x="286" y="634"/>
                    <a:pt x="285" y="635"/>
                  </a:cubicBezTo>
                  <a:cubicBezTo>
                    <a:pt x="273" y="635"/>
                    <a:pt x="261" y="632"/>
                    <a:pt x="250" y="629"/>
                  </a:cubicBezTo>
                  <a:cubicBezTo>
                    <a:pt x="246" y="625"/>
                    <a:pt x="242" y="622"/>
                    <a:pt x="238" y="618"/>
                  </a:cubicBezTo>
                  <a:cubicBezTo>
                    <a:pt x="230" y="606"/>
                    <a:pt x="234" y="591"/>
                    <a:pt x="238" y="579"/>
                  </a:cubicBezTo>
                  <a:cubicBezTo>
                    <a:pt x="249" y="543"/>
                    <a:pt x="258" y="508"/>
                    <a:pt x="265" y="472"/>
                  </a:cubicBezTo>
                  <a:cubicBezTo>
                    <a:pt x="269" y="454"/>
                    <a:pt x="264" y="435"/>
                    <a:pt x="260" y="418"/>
                  </a:cubicBezTo>
                  <a:cubicBezTo>
                    <a:pt x="251" y="383"/>
                    <a:pt x="242" y="349"/>
                    <a:pt x="233" y="315"/>
                  </a:cubicBezTo>
                  <a:cubicBezTo>
                    <a:pt x="229" y="294"/>
                    <a:pt x="222" y="272"/>
                    <a:pt x="224" y="250"/>
                  </a:cubicBezTo>
                  <a:cubicBezTo>
                    <a:pt x="228" y="189"/>
                    <a:pt x="235" y="128"/>
                    <a:pt x="243" y="67"/>
                  </a:cubicBezTo>
                  <a:cubicBezTo>
                    <a:pt x="208" y="75"/>
                    <a:pt x="174" y="84"/>
                    <a:pt x="140" y="93"/>
                  </a:cubicBezTo>
                  <a:cubicBezTo>
                    <a:pt x="131" y="132"/>
                    <a:pt x="129" y="174"/>
                    <a:pt x="114" y="212"/>
                  </a:cubicBezTo>
                  <a:cubicBezTo>
                    <a:pt x="118" y="212"/>
                    <a:pt x="125" y="213"/>
                    <a:pt x="128" y="213"/>
                  </a:cubicBezTo>
                  <a:cubicBezTo>
                    <a:pt x="127" y="221"/>
                    <a:pt x="125" y="228"/>
                    <a:pt x="123" y="236"/>
                  </a:cubicBezTo>
                  <a:cubicBezTo>
                    <a:pt x="136" y="239"/>
                    <a:pt x="149" y="242"/>
                    <a:pt x="162" y="245"/>
                  </a:cubicBezTo>
                  <a:cubicBezTo>
                    <a:pt x="160" y="260"/>
                    <a:pt x="156" y="274"/>
                    <a:pt x="153" y="289"/>
                  </a:cubicBezTo>
                  <a:cubicBezTo>
                    <a:pt x="140" y="289"/>
                    <a:pt x="128" y="289"/>
                    <a:pt x="115" y="289"/>
                  </a:cubicBezTo>
                  <a:cubicBezTo>
                    <a:pt x="101" y="288"/>
                    <a:pt x="88" y="288"/>
                    <a:pt x="75" y="288"/>
                  </a:cubicBezTo>
                  <a:cubicBezTo>
                    <a:pt x="74" y="280"/>
                    <a:pt x="74" y="280"/>
                    <a:pt x="74" y="280"/>
                  </a:cubicBezTo>
                  <a:cubicBezTo>
                    <a:pt x="81" y="282"/>
                    <a:pt x="81" y="282"/>
                    <a:pt x="81" y="282"/>
                  </a:cubicBezTo>
                  <a:cubicBezTo>
                    <a:pt x="77" y="280"/>
                    <a:pt x="74" y="278"/>
                    <a:pt x="70" y="276"/>
                  </a:cubicBezTo>
                  <a:cubicBezTo>
                    <a:pt x="66" y="278"/>
                    <a:pt x="62" y="279"/>
                    <a:pt x="58" y="280"/>
                  </a:cubicBezTo>
                  <a:cubicBezTo>
                    <a:pt x="38" y="272"/>
                    <a:pt x="20" y="258"/>
                    <a:pt x="0" y="250"/>
                  </a:cubicBezTo>
                  <a:cubicBezTo>
                    <a:pt x="2" y="237"/>
                    <a:pt x="6" y="224"/>
                    <a:pt x="8" y="211"/>
                  </a:cubicBezTo>
                  <a:cubicBezTo>
                    <a:pt x="25" y="212"/>
                    <a:pt x="41" y="217"/>
                    <a:pt x="58" y="221"/>
                  </a:cubicBezTo>
                  <a:cubicBezTo>
                    <a:pt x="59" y="214"/>
                    <a:pt x="60" y="207"/>
                    <a:pt x="62" y="200"/>
                  </a:cubicBezTo>
                  <a:cubicBezTo>
                    <a:pt x="64" y="200"/>
                    <a:pt x="70" y="200"/>
                    <a:pt x="72" y="200"/>
                  </a:cubicBezTo>
                  <a:cubicBezTo>
                    <a:pt x="78" y="150"/>
                    <a:pt x="91" y="102"/>
                    <a:pt x="97" y="52"/>
                  </a:cubicBezTo>
                  <a:cubicBezTo>
                    <a:pt x="150" y="36"/>
                    <a:pt x="202" y="22"/>
                    <a:pt x="255" y="6"/>
                  </a:cubicBezTo>
                  <a:close/>
                  <a:moveTo>
                    <a:pt x="67" y="223"/>
                  </a:moveTo>
                  <a:cubicBezTo>
                    <a:pt x="84" y="226"/>
                    <a:pt x="100" y="232"/>
                    <a:pt x="117" y="234"/>
                  </a:cubicBezTo>
                  <a:cubicBezTo>
                    <a:pt x="117" y="231"/>
                    <a:pt x="117" y="225"/>
                    <a:pt x="116" y="222"/>
                  </a:cubicBezTo>
                  <a:cubicBezTo>
                    <a:pt x="101" y="219"/>
                    <a:pt x="85" y="216"/>
                    <a:pt x="69" y="211"/>
                  </a:cubicBezTo>
                  <a:cubicBezTo>
                    <a:pt x="68" y="215"/>
                    <a:pt x="68" y="219"/>
                    <a:pt x="67" y="223"/>
                  </a:cubicBezTo>
                  <a:close/>
                  <a:moveTo>
                    <a:pt x="299" y="291"/>
                  </a:moveTo>
                  <a:cubicBezTo>
                    <a:pt x="310" y="337"/>
                    <a:pt x="322" y="383"/>
                    <a:pt x="330" y="429"/>
                  </a:cubicBezTo>
                  <a:cubicBezTo>
                    <a:pt x="344" y="420"/>
                    <a:pt x="358" y="410"/>
                    <a:pt x="368" y="395"/>
                  </a:cubicBezTo>
                  <a:cubicBezTo>
                    <a:pt x="362" y="381"/>
                    <a:pt x="355" y="367"/>
                    <a:pt x="347" y="354"/>
                  </a:cubicBezTo>
                  <a:cubicBezTo>
                    <a:pt x="337" y="339"/>
                    <a:pt x="326" y="324"/>
                    <a:pt x="315" y="309"/>
                  </a:cubicBezTo>
                  <a:cubicBezTo>
                    <a:pt x="311" y="303"/>
                    <a:pt x="307" y="297"/>
                    <a:pt x="303" y="291"/>
                  </a:cubicBezTo>
                  <a:cubicBezTo>
                    <a:pt x="302" y="291"/>
                    <a:pt x="300" y="291"/>
                    <a:pt x="299" y="2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/>
            </a:p>
          </p:txBody>
        </p:sp>
        <p:sp>
          <p:nvSpPr>
            <p:cNvPr id="78" name="Freeform 7"/>
            <p:cNvSpPr/>
            <p:nvPr/>
          </p:nvSpPr>
          <p:spPr bwMode="auto">
            <a:xfrm>
              <a:off x="3908425" y="2387600"/>
              <a:ext cx="630238" cy="409575"/>
            </a:xfrm>
            <a:custGeom>
              <a:avLst/>
              <a:gdLst>
                <a:gd name="T0" fmla="*/ 14 w 168"/>
                <a:gd name="T1" fmla="*/ 0 h 109"/>
                <a:gd name="T2" fmla="*/ 77 w 168"/>
                <a:gd name="T3" fmla="*/ 33 h 109"/>
                <a:gd name="T4" fmla="*/ 76 w 168"/>
                <a:gd name="T5" fmla="*/ 49 h 109"/>
                <a:gd name="T6" fmla="*/ 90 w 168"/>
                <a:gd name="T7" fmla="*/ 39 h 109"/>
                <a:gd name="T8" fmla="*/ 137 w 168"/>
                <a:gd name="T9" fmla="*/ 39 h 109"/>
                <a:gd name="T10" fmla="*/ 168 w 168"/>
                <a:gd name="T11" fmla="*/ 39 h 109"/>
                <a:gd name="T12" fmla="*/ 152 w 168"/>
                <a:gd name="T13" fmla="*/ 109 h 109"/>
                <a:gd name="T14" fmla="*/ 102 w 168"/>
                <a:gd name="T15" fmla="*/ 98 h 109"/>
                <a:gd name="T16" fmla="*/ 1 w 168"/>
                <a:gd name="T17" fmla="*/ 74 h 109"/>
                <a:gd name="T18" fmla="*/ 14 w 168"/>
                <a:gd name="T1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09">
                  <a:moveTo>
                    <a:pt x="14" y="0"/>
                  </a:moveTo>
                  <a:cubicBezTo>
                    <a:pt x="36" y="10"/>
                    <a:pt x="55" y="23"/>
                    <a:pt x="77" y="33"/>
                  </a:cubicBezTo>
                  <a:cubicBezTo>
                    <a:pt x="77" y="37"/>
                    <a:pt x="76" y="45"/>
                    <a:pt x="76" y="49"/>
                  </a:cubicBezTo>
                  <a:cubicBezTo>
                    <a:pt x="81" y="46"/>
                    <a:pt x="85" y="42"/>
                    <a:pt x="90" y="39"/>
                  </a:cubicBezTo>
                  <a:cubicBezTo>
                    <a:pt x="106" y="39"/>
                    <a:pt x="122" y="39"/>
                    <a:pt x="137" y="39"/>
                  </a:cubicBezTo>
                  <a:cubicBezTo>
                    <a:pt x="148" y="39"/>
                    <a:pt x="158" y="39"/>
                    <a:pt x="168" y="39"/>
                  </a:cubicBezTo>
                  <a:cubicBezTo>
                    <a:pt x="163" y="63"/>
                    <a:pt x="159" y="86"/>
                    <a:pt x="152" y="109"/>
                  </a:cubicBezTo>
                  <a:cubicBezTo>
                    <a:pt x="135" y="105"/>
                    <a:pt x="119" y="102"/>
                    <a:pt x="102" y="98"/>
                  </a:cubicBezTo>
                  <a:cubicBezTo>
                    <a:pt x="69" y="89"/>
                    <a:pt x="34" y="83"/>
                    <a:pt x="1" y="74"/>
                  </a:cubicBezTo>
                  <a:cubicBezTo>
                    <a:pt x="0" y="49"/>
                    <a:pt x="11" y="2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/>
            </a:p>
          </p:txBody>
        </p:sp>
        <p:sp>
          <p:nvSpPr>
            <p:cNvPr id="79" name="Line 9"/>
            <p:cNvSpPr>
              <a:spLocks noChangeShapeType="1"/>
            </p:cNvSpPr>
            <p:nvPr/>
          </p:nvSpPr>
          <p:spPr bwMode="auto">
            <a:xfrm>
              <a:off x="5586413" y="1933575"/>
              <a:ext cx="0" cy="0"/>
            </a:xfrm>
            <a:prstGeom prst="lin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/>
            </a:p>
          </p:txBody>
        </p:sp>
        <p:sp>
          <p:nvSpPr>
            <p:cNvPr id="80" name="Line 10"/>
            <p:cNvSpPr>
              <a:spLocks noChangeShapeType="1"/>
            </p:cNvSpPr>
            <p:nvPr/>
          </p:nvSpPr>
          <p:spPr bwMode="auto">
            <a:xfrm>
              <a:off x="5586413" y="1933575"/>
              <a:ext cx="0" cy="0"/>
            </a:xfrm>
            <a:prstGeom prst="lin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/>
            </a:p>
          </p:txBody>
        </p:sp>
        <p:sp>
          <p:nvSpPr>
            <p:cNvPr id="81" name="椭圆 80"/>
            <p:cNvSpPr/>
            <p:nvPr/>
          </p:nvSpPr>
          <p:spPr>
            <a:xfrm>
              <a:off x="4960144" y="969169"/>
              <a:ext cx="442912" cy="442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0"/>
            </a:p>
          </p:txBody>
        </p:sp>
      </p:grpSp>
      <p:sp>
        <p:nvSpPr>
          <p:cNvPr id="82" name="矩形 81"/>
          <p:cNvSpPr/>
          <p:nvPr/>
        </p:nvSpPr>
        <p:spPr>
          <a:xfrm>
            <a:off x="1" y="4654550"/>
            <a:ext cx="5661025" cy="1195388"/>
          </a:xfrm>
          <a:prstGeom prst="rect">
            <a:avLst/>
          </a:prstGeom>
          <a:solidFill>
            <a:srgbClr val="00B0F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/>
          </a:p>
        </p:txBody>
      </p:sp>
      <p:sp>
        <p:nvSpPr>
          <p:cNvPr id="83" name="矩形 82"/>
          <p:cNvSpPr/>
          <p:nvPr/>
        </p:nvSpPr>
        <p:spPr>
          <a:xfrm>
            <a:off x="3033714" y="3624265"/>
            <a:ext cx="4818063" cy="1031875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/>
          </a:p>
        </p:txBody>
      </p:sp>
      <p:sp>
        <p:nvSpPr>
          <p:cNvPr id="84" name="矩形 83"/>
          <p:cNvSpPr/>
          <p:nvPr/>
        </p:nvSpPr>
        <p:spPr>
          <a:xfrm>
            <a:off x="4616449" y="2593975"/>
            <a:ext cx="4819651" cy="1030288"/>
          </a:xfrm>
          <a:prstGeom prst="rect">
            <a:avLst/>
          </a:prstGeom>
          <a:solidFill>
            <a:srgbClr val="00B0F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/>
          </a:p>
        </p:txBody>
      </p:sp>
      <p:sp>
        <p:nvSpPr>
          <p:cNvPr id="85" name="矩形 84"/>
          <p:cNvSpPr/>
          <p:nvPr/>
        </p:nvSpPr>
        <p:spPr>
          <a:xfrm>
            <a:off x="-217487" y="4799013"/>
            <a:ext cx="5661025" cy="814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客户对象</a:t>
            </a:r>
            <a:endParaRPr lang="en-US" altLang="zh-CN" sz="4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613025" y="3695733"/>
            <a:ext cx="5659439" cy="814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客户需求</a:t>
            </a:r>
            <a:endParaRPr lang="en-US" altLang="zh-CN" sz="4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95761" y="2640178"/>
            <a:ext cx="5661025" cy="814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客户反馈</a:t>
            </a:r>
            <a:endParaRPr lang="en-US" altLang="zh-CN" sz="4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053138" y="1562101"/>
            <a:ext cx="4818063" cy="1031875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/>
          </a:p>
        </p:txBody>
      </p:sp>
      <p:sp>
        <p:nvSpPr>
          <p:cNvPr id="89" name="矩形 88"/>
          <p:cNvSpPr/>
          <p:nvPr/>
        </p:nvSpPr>
        <p:spPr>
          <a:xfrm>
            <a:off x="5632449" y="1632116"/>
            <a:ext cx="5659439" cy="8145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产品升级</a:t>
            </a:r>
            <a:endParaRPr lang="en-US" altLang="zh-CN" sz="4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603250" y="541050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02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客户需求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调查分析</a:t>
            </a:r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 rot="5400000" flipH="1" flipV="1">
            <a:off x="8591550" y="3257550"/>
            <a:ext cx="3600450" cy="3600451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5400000">
            <a:off x="0" y="-1"/>
            <a:ext cx="3600450" cy="3600451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0" y="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9220200" y="388620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8" name="文本框 2"/>
          <p:cNvSpPr txBox="1">
            <a:spLocks noChangeArrowheads="1"/>
          </p:cNvSpPr>
          <p:nvPr/>
        </p:nvSpPr>
        <p:spPr bwMode="auto">
          <a:xfrm>
            <a:off x="292856" y="400050"/>
            <a:ext cx="677108" cy="971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algn="dist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522539" y="1641475"/>
            <a:ext cx="7146925" cy="584775"/>
            <a:chOff x="2522539" y="1641475"/>
            <a:chExt cx="7146925" cy="584775"/>
          </a:xfrm>
        </p:grpSpPr>
        <p:sp>
          <p:nvSpPr>
            <p:cNvPr id="18439" name="文本框 10"/>
            <p:cNvSpPr txBox="1">
              <a:spLocks noChangeArrowheads="1"/>
            </p:cNvSpPr>
            <p:nvPr/>
          </p:nvSpPr>
          <p:spPr bwMode="auto">
            <a:xfrm>
              <a:off x="2522539" y="16414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DIN" pitchFamily="50" charset="0"/>
                </a:rPr>
                <a:t>01  </a:t>
              </a:r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产品规划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949350" y="1712166"/>
              <a:ext cx="461527" cy="443392"/>
              <a:chOff x="1737995" y="2750104"/>
              <a:chExt cx="461527" cy="443392"/>
            </a:xfrm>
            <a:solidFill>
              <a:srgbClr val="1570C1"/>
            </a:solidFill>
          </p:grpSpPr>
          <p:sp>
            <p:nvSpPr>
              <p:cNvPr id="3" name="Freeform 8"/>
              <p:cNvSpPr/>
              <p:nvPr/>
            </p:nvSpPr>
            <p:spPr bwMode="auto">
              <a:xfrm>
                <a:off x="1737995" y="2750104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0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0 h 1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0"/>
                  <a:gd name="T16" fmla="*/ 0 h 1434"/>
                  <a:gd name="T17" fmla="*/ 1240 w 1240"/>
                  <a:gd name="T18" fmla="*/ 1434 h 1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0" h="1434">
                    <a:moveTo>
                      <a:pt x="0" y="0"/>
                    </a:moveTo>
                    <a:lnTo>
                      <a:pt x="1240" y="718"/>
                    </a:lnTo>
                    <a:lnTo>
                      <a:pt x="0" y="1434"/>
                    </a:lnTo>
                    <a:lnTo>
                      <a:pt x="333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" name="Freeform 9"/>
              <p:cNvSpPr/>
              <p:nvPr/>
            </p:nvSpPr>
            <p:spPr bwMode="auto">
              <a:xfrm>
                <a:off x="1891838" y="2750105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2147483647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2147483647 h 1434"/>
                  <a:gd name="T10" fmla="*/ 2147483647 w 1240"/>
                  <a:gd name="T11" fmla="*/ 2147483647 h 1434"/>
                  <a:gd name="T12" fmla="*/ 0 w 1240"/>
                  <a:gd name="T13" fmla="*/ 0 h 1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40"/>
                  <a:gd name="T22" fmla="*/ 0 h 1434"/>
                  <a:gd name="T23" fmla="*/ 1240 w 1240"/>
                  <a:gd name="T24" fmla="*/ 1434 h 14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40" h="1434">
                    <a:moveTo>
                      <a:pt x="0" y="0"/>
                    </a:moveTo>
                    <a:lnTo>
                      <a:pt x="109" y="234"/>
                    </a:lnTo>
                    <a:lnTo>
                      <a:pt x="945" y="718"/>
                    </a:lnTo>
                    <a:lnTo>
                      <a:pt x="109" y="1200"/>
                    </a:lnTo>
                    <a:lnTo>
                      <a:pt x="0" y="1434"/>
                    </a:lnTo>
                    <a:lnTo>
                      <a:pt x="1240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2522539" y="2632075"/>
            <a:ext cx="7146925" cy="584775"/>
            <a:chOff x="2522539" y="2632075"/>
            <a:chExt cx="7146925" cy="584775"/>
          </a:xfrm>
        </p:grpSpPr>
        <p:sp>
          <p:nvSpPr>
            <p:cNvPr id="18440" name="文本框 11"/>
            <p:cNvSpPr txBox="1">
              <a:spLocks noChangeArrowheads="1"/>
            </p:cNvSpPr>
            <p:nvPr/>
          </p:nvSpPr>
          <p:spPr bwMode="auto">
            <a:xfrm>
              <a:off x="2522539" y="26320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DIN" pitchFamily="50" charset="0"/>
                </a:rPr>
                <a:t>02  </a:t>
              </a:r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客户需求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949350" y="2702766"/>
              <a:ext cx="461527" cy="443392"/>
              <a:chOff x="1737995" y="2750104"/>
              <a:chExt cx="461527" cy="443392"/>
            </a:xfrm>
            <a:solidFill>
              <a:srgbClr val="1570C1"/>
            </a:solidFill>
          </p:grpSpPr>
          <p:sp>
            <p:nvSpPr>
              <p:cNvPr id="17" name="Freeform 8"/>
              <p:cNvSpPr/>
              <p:nvPr/>
            </p:nvSpPr>
            <p:spPr bwMode="auto">
              <a:xfrm>
                <a:off x="1737995" y="2750104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0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0 h 1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0"/>
                  <a:gd name="T16" fmla="*/ 0 h 1434"/>
                  <a:gd name="T17" fmla="*/ 1240 w 1240"/>
                  <a:gd name="T18" fmla="*/ 1434 h 1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0" h="1434">
                    <a:moveTo>
                      <a:pt x="0" y="0"/>
                    </a:moveTo>
                    <a:lnTo>
                      <a:pt x="1240" y="718"/>
                    </a:lnTo>
                    <a:lnTo>
                      <a:pt x="0" y="1434"/>
                    </a:lnTo>
                    <a:lnTo>
                      <a:pt x="333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Freeform 9"/>
              <p:cNvSpPr/>
              <p:nvPr/>
            </p:nvSpPr>
            <p:spPr bwMode="auto">
              <a:xfrm>
                <a:off x="1891838" y="2750105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2147483647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2147483647 h 1434"/>
                  <a:gd name="T10" fmla="*/ 2147483647 w 1240"/>
                  <a:gd name="T11" fmla="*/ 2147483647 h 1434"/>
                  <a:gd name="T12" fmla="*/ 0 w 1240"/>
                  <a:gd name="T13" fmla="*/ 0 h 1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40"/>
                  <a:gd name="T22" fmla="*/ 0 h 1434"/>
                  <a:gd name="T23" fmla="*/ 1240 w 1240"/>
                  <a:gd name="T24" fmla="*/ 1434 h 14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40" h="1434">
                    <a:moveTo>
                      <a:pt x="0" y="0"/>
                    </a:moveTo>
                    <a:lnTo>
                      <a:pt x="109" y="234"/>
                    </a:lnTo>
                    <a:lnTo>
                      <a:pt x="945" y="718"/>
                    </a:lnTo>
                    <a:lnTo>
                      <a:pt x="109" y="1200"/>
                    </a:lnTo>
                    <a:lnTo>
                      <a:pt x="0" y="1434"/>
                    </a:lnTo>
                    <a:lnTo>
                      <a:pt x="1240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2522539" y="3622675"/>
            <a:ext cx="7146925" cy="584775"/>
            <a:chOff x="2522539" y="3622675"/>
            <a:chExt cx="7146925" cy="584775"/>
          </a:xfrm>
        </p:grpSpPr>
        <p:sp>
          <p:nvSpPr>
            <p:cNvPr id="18441" name="文本框 12"/>
            <p:cNvSpPr txBox="1">
              <a:spLocks noChangeArrowheads="1"/>
            </p:cNvSpPr>
            <p:nvPr/>
          </p:nvSpPr>
          <p:spPr bwMode="auto">
            <a:xfrm>
              <a:off x="2522539" y="36226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rgbClr val="1570C1"/>
                  </a:solidFill>
                  <a:latin typeface="DIN" pitchFamily="50" charset="0"/>
                </a:rPr>
                <a:t>03  </a:t>
              </a:r>
              <a:r>
                <a:rPr lang="zh-CN" altLang="en-US" sz="3200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产品规格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949350" y="3693366"/>
              <a:ext cx="461527" cy="443392"/>
              <a:chOff x="1737995" y="2750104"/>
              <a:chExt cx="461527" cy="443392"/>
            </a:xfrm>
            <a:solidFill>
              <a:srgbClr val="1570C1"/>
            </a:solidFill>
          </p:grpSpPr>
          <p:sp>
            <p:nvSpPr>
              <p:cNvPr id="20" name="Freeform 8"/>
              <p:cNvSpPr/>
              <p:nvPr/>
            </p:nvSpPr>
            <p:spPr bwMode="auto">
              <a:xfrm>
                <a:off x="1737995" y="2750104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0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0 h 1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0"/>
                  <a:gd name="T16" fmla="*/ 0 h 1434"/>
                  <a:gd name="T17" fmla="*/ 1240 w 1240"/>
                  <a:gd name="T18" fmla="*/ 1434 h 1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0" h="1434">
                    <a:moveTo>
                      <a:pt x="0" y="0"/>
                    </a:moveTo>
                    <a:lnTo>
                      <a:pt x="1240" y="718"/>
                    </a:lnTo>
                    <a:lnTo>
                      <a:pt x="0" y="1434"/>
                    </a:lnTo>
                    <a:lnTo>
                      <a:pt x="333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9"/>
              <p:cNvSpPr/>
              <p:nvPr/>
            </p:nvSpPr>
            <p:spPr bwMode="auto">
              <a:xfrm>
                <a:off x="1891838" y="2750105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2147483647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2147483647 h 1434"/>
                  <a:gd name="T10" fmla="*/ 2147483647 w 1240"/>
                  <a:gd name="T11" fmla="*/ 2147483647 h 1434"/>
                  <a:gd name="T12" fmla="*/ 0 w 1240"/>
                  <a:gd name="T13" fmla="*/ 0 h 1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40"/>
                  <a:gd name="T22" fmla="*/ 0 h 1434"/>
                  <a:gd name="T23" fmla="*/ 1240 w 1240"/>
                  <a:gd name="T24" fmla="*/ 1434 h 14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40" h="1434">
                    <a:moveTo>
                      <a:pt x="0" y="0"/>
                    </a:moveTo>
                    <a:lnTo>
                      <a:pt x="109" y="234"/>
                    </a:lnTo>
                    <a:lnTo>
                      <a:pt x="945" y="718"/>
                    </a:lnTo>
                    <a:lnTo>
                      <a:pt x="109" y="1200"/>
                    </a:lnTo>
                    <a:lnTo>
                      <a:pt x="0" y="1434"/>
                    </a:lnTo>
                    <a:lnTo>
                      <a:pt x="1240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522539" y="4613275"/>
            <a:ext cx="7146925" cy="584775"/>
            <a:chOff x="2522539" y="4613275"/>
            <a:chExt cx="7146925" cy="584775"/>
          </a:xfrm>
        </p:grpSpPr>
        <p:sp>
          <p:nvSpPr>
            <p:cNvPr id="18442" name="文本框 13"/>
            <p:cNvSpPr txBox="1">
              <a:spLocks noChangeArrowheads="1"/>
            </p:cNvSpPr>
            <p:nvPr/>
          </p:nvSpPr>
          <p:spPr bwMode="auto">
            <a:xfrm>
              <a:off x="2522539" y="46132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DIN" pitchFamily="50" charset="0"/>
                </a:rPr>
                <a:t>04  </a:t>
              </a:r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团队合作</a:t>
              </a:r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3949350" y="4683966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0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0 h 1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0"/>
                <a:gd name="T16" fmla="*/ 0 h 1434"/>
                <a:gd name="T17" fmla="*/ 1240 w 1240"/>
                <a:gd name="T18" fmla="*/ 1434 h 1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0" h="1434">
                  <a:moveTo>
                    <a:pt x="0" y="0"/>
                  </a:moveTo>
                  <a:lnTo>
                    <a:pt x="1240" y="718"/>
                  </a:lnTo>
                  <a:lnTo>
                    <a:pt x="0" y="1434"/>
                  </a:lnTo>
                  <a:lnTo>
                    <a:pt x="333" y="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70C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4103193" y="4683967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2147483647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2147483647 h 1434"/>
                <a:gd name="T10" fmla="*/ 2147483647 w 1240"/>
                <a:gd name="T11" fmla="*/ 2147483647 h 1434"/>
                <a:gd name="T12" fmla="*/ 0 w 1240"/>
                <a:gd name="T13" fmla="*/ 0 h 14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40"/>
                <a:gd name="T22" fmla="*/ 0 h 1434"/>
                <a:gd name="T23" fmla="*/ 1240 w 1240"/>
                <a:gd name="T24" fmla="*/ 1434 h 14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40" h="1434">
                  <a:moveTo>
                    <a:pt x="0" y="0"/>
                  </a:moveTo>
                  <a:lnTo>
                    <a:pt x="109" y="234"/>
                  </a:lnTo>
                  <a:lnTo>
                    <a:pt x="945" y="718"/>
                  </a:lnTo>
                  <a:lnTo>
                    <a:pt x="109" y="1200"/>
                  </a:lnTo>
                  <a:lnTo>
                    <a:pt x="0" y="1434"/>
                  </a:lnTo>
                  <a:lnTo>
                    <a:pt x="1240" y="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70C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0851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5603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78391" y="2479529"/>
            <a:ext cx="2527300" cy="1953913"/>
            <a:chOff x="1493959" y="2479530"/>
            <a:chExt cx="2527300" cy="1953913"/>
          </a:xfrm>
        </p:grpSpPr>
        <p:sp>
          <p:nvSpPr>
            <p:cNvPr id="25605" name="Shape 539"/>
            <p:cNvSpPr/>
            <p:nvPr/>
          </p:nvSpPr>
          <p:spPr bwMode="auto">
            <a:xfrm>
              <a:off x="1493959" y="2479530"/>
              <a:ext cx="2527300" cy="127476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47" y="0"/>
                  </a:moveTo>
                  <a:lnTo>
                    <a:pt x="3117" y="10867"/>
                  </a:lnTo>
                  <a:lnTo>
                    <a:pt x="0" y="21600"/>
                  </a:lnTo>
                  <a:lnTo>
                    <a:pt x="18545" y="21600"/>
                  </a:lnTo>
                  <a:lnTo>
                    <a:pt x="21600" y="10963"/>
                  </a:lnTo>
                  <a:lnTo>
                    <a:pt x="18671" y="1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1570C1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58" name="Shape 540"/>
            <p:cNvSpPr/>
            <p:nvPr/>
          </p:nvSpPr>
          <p:spPr>
            <a:xfrm>
              <a:off x="2059108" y="3971778"/>
              <a:ext cx="1962151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0" tIns="0" rIns="0" bIns="0">
              <a:spAutoFit/>
            </a:bodyPr>
            <a:lstStyle>
              <a:lvl1pPr algn="l">
                <a:defRPr sz="4200" spc="84">
                  <a:solidFill>
                    <a:srgbClr val="AAAAAA"/>
                  </a:solidFill>
                  <a:latin typeface="Oswald Light"/>
                  <a:ea typeface="Oswald Light"/>
                  <a:cs typeface="Oswald Light"/>
                  <a:sym typeface="Oswald Light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 spc="0">
                  <a:solidFill>
                    <a:srgbClr val="000000"/>
                  </a:solidFill>
                </a:defRPr>
              </a:pPr>
              <a:r>
                <a:rPr lang="zh-CN" altLang="en-US" sz="3000" b="1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试作型</a:t>
              </a:r>
              <a:r>
                <a:rPr sz="3000" b="1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37320" y="2477941"/>
            <a:ext cx="2528888" cy="1942157"/>
            <a:chOff x="4537320" y="2477941"/>
            <a:chExt cx="2528888" cy="1942157"/>
          </a:xfrm>
        </p:grpSpPr>
        <p:sp>
          <p:nvSpPr>
            <p:cNvPr id="25609" name="Shape 544"/>
            <p:cNvSpPr/>
            <p:nvPr/>
          </p:nvSpPr>
          <p:spPr bwMode="auto">
            <a:xfrm>
              <a:off x="4537320" y="2477941"/>
              <a:ext cx="2528888" cy="12763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47" y="0"/>
                  </a:moveTo>
                  <a:lnTo>
                    <a:pt x="3117" y="10867"/>
                  </a:lnTo>
                  <a:lnTo>
                    <a:pt x="0" y="21600"/>
                  </a:lnTo>
                  <a:lnTo>
                    <a:pt x="18545" y="21600"/>
                  </a:lnTo>
                  <a:lnTo>
                    <a:pt x="21600" y="10963"/>
                  </a:lnTo>
                  <a:lnTo>
                    <a:pt x="18671" y="1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B0F0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62" name="Shape 545"/>
            <p:cNvSpPr/>
            <p:nvPr/>
          </p:nvSpPr>
          <p:spPr>
            <a:xfrm>
              <a:off x="5165724" y="3958433"/>
              <a:ext cx="1860551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0" tIns="0" rIns="0" bIns="0">
              <a:spAutoFit/>
            </a:bodyPr>
            <a:lstStyle>
              <a:lvl1pPr algn="l">
                <a:defRPr sz="4200" spc="84">
                  <a:solidFill>
                    <a:srgbClr val="AAAAAA"/>
                  </a:solidFill>
                  <a:latin typeface="Oswald Light"/>
                  <a:ea typeface="Oswald Light"/>
                  <a:cs typeface="Oswald Light"/>
                  <a:sym typeface="Oswald Light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 spc="0">
                  <a:solidFill>
                    <a:srgbClr val="000000"/>
                  </a:solidFill>
                </a:defRPr>
              </a:pPr>
              <a:r>
                <a:rPr lang="zh-CN" altLang="en-US" sz="3000" b="1" spc="0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常规型</a:t>
              </a:r>
              <a:endParaRPr sz="3000" b="1" spc="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79933" y="2477941"/>
            <a:ext cx="2527300" cy="1955501"/>
            <a:chOff x="7479933" y="2477941"/>
            <a:chExt cx="2527300" cy="1955501"/>
          </a:xfrm>
        </p:grpSpPr>
        <p:sp>
          <p:nvSpPr>
            <p:cNvPr id="25613" name="Shape 549"/>
            <p:cNvSpPr/>
            <p:nvPr/>
          </p:nvSpPr>
          <p:spPr bwMode="auto">
            <a:xfrm>
              <a:off x="7479933" y="2477941"/>
              <a:ext cx="2527300" cy="12763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47" y="0"/>
                  </a:moveTo>
                  <a:lnTo>
                    <a:pt x="3117" y="10867"/>
                  </a:lnTo>
                  <a:lnTo>
                    <a:pt x="0" y="21600"/>
                  </a:lnTo>
                  <a:lnTo>
                    <a:pt x="18545" y="21600"/>
                  </a:lnTo>
                  <a:lnTo>
                    <a:pt x="21600" y="10963"/>
                  </a:lnTo>
                  <a:lnTo>
                    <a:pt x="18671" y="1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1570C1"/>
            </a:solidFill>
            <a:ln w="12700">
              <a:noFill/>
              <a:miter lim="400000"/>
            </a:ln>
          </p:spPr>
          <p:txBody>
            <a:bodyPr lIns="0" tIns="0" rIns="0" bIns="0" anchor="ctr"/>
            <a:lstStyle/>
            <a:p>
              <a:endParaRPr lang="zh-CN" altLang="en-US" dirty="0"/>
            </a:p>
          </p:txBody>
        </p:sp>
        <p:sp>
          <p:nvSpPr>
            <p:cNvPr id="66" name="Shape 550"/>
            <p:cNvSpPr/>
            <p:nvPr/>
          </p:nvSpPr>
          <p:spPr>
            <a:xfrm>
              <a:off x="8089533" y="3971777"/>
              <a:ext cx="1917700" cy="461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0" tIns="0" rIns="0" bIns="0">
              <a:spAutoFit/>
            </a:bodyPr>
            <a:lstStyle>
              <a:lvl1pPr algn="l">
                <a:defRPr sz="4200" spc="84">
                  <a:solidFill>
                    <a:srgbClr val="AAAAAA"/>
                  </a:solidFill>
                  <a:latin typeface="Oswald Light"/>
                  <a:ea typeface="Oswald Light"/>
                  <a:cs typeface="Oswald Light"/>
                  <a:sym typeface="Oswald Light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 sz="1800" spc="0">
                  <a:solidFill>
                    <a:srgbClr val="000000"/>
                  </a:solidFill>
                </a:defRPr>
              </a:pPr>
              <a:r>
                <a:rPr lang="zh-CN" altLang="en-US" sz="3000" b="1" spc="0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增幅型</a:t>
              </a:r>
              <a:endParaRPr sz="3000" b="1" spc="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332747" y="497310"/>
            <a:ext cx="72918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03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产品系列家族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57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3" name="Shape 811"/>
          <p:cNvSpPr/>
          <p:nvPr/>
        </p:nvSpPr>
        <p:spPr>
          <a:xfrm>
            <a:off x="2399077" y="1772991"/>
            <a:ext cx="2366963" cy="3157537"/>
          </a:xfrm>
          <a:prstGeom prst="roundRect">
            <a:avLst>
              <a:gd name="adj" fmla="val 3273"/>
            </a:avLst>
          </a:prstGeom>
          <a:solidFill>
            <a:srgbClr val="1570C1"/>
          </a:soli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lIns="0" tIns="0" rIns="0" bIns="0" anchor="ctr"/>
          <a:lstStyle/>
          <a:p>
            <a:pPr algn="ctr" defTabSz="292100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4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4" name="Shape 812"/>
          <p:cNvSpPr/>
          <p:nvPr/>
        </p:nvSpPr>
        <p:spPr>
          <a:xfrm>
            <a:off x="2602408" y="1930153"/>
            <a:ext cx="187141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>
            <a:spAutoFit/>
          </a:bodyPr>
          <a:lstStyle>
            <a:lvl1pPr>
              <a:defRPr sz="4000" spc="79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en-US" sz="2400" spc="40" dirty="0">
                <a:solidFill>
                  <a:schemeClr val="bg1"/>
                </a:solidFill>
                <a:latin typeface="+mn-lt"/>
              </a:rPr>
              <a:t>BY202</a:t>
            </a:r>
            <a:r>
              <a:rPr lang="zh-CN" altLang="en-US" sz="2400" spc="40" dirty="0">
                <a:solidFill>
                  <a:schemeClr val="bg1"/>
                </a:solidFill>
                <a:latin typeface="+mn-lt"/>
              </a:rPr>
              <a:t>试作</a:t>
            </a:r>
            <a:r>
              <a:rPr lang="en-US" altLang="zh-CN" sz="2400" spc="40" dirty="0">
                <a:solidFill>
                  <a:schemeClr val="bg1"/>
                </a:solidFill>
                <a:latin typeface="+mn-lt"/>
              </a:rPr>
              <a:t>—1</a:t>
            </a:r>
            <a:endParaRPr sz="2400" spc="4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Shape 814"/>
          <p:cNvSpPr/>
          <p:nvPr/>
        </p:nvSpPr>
        <p:spPr>
          <a:xfrm>
            <a:off x="2608627" y="2701678"/>
            <a:ext cx="1951039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2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实现基本功能，及能在自主控制下进行行进，刹车等操作</a:t>
            </a:r>
            <a:endParaRPr sz="2000" spc="24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8" name="Shape 818"/>
          <p:cNvSpPr>
            <a:spLocks noChangeShapeType="1"/>
          </p:cNvSpPr>
          <p:nvPr/>
        </p:nvSpPr>
        <p:spPr bwMode="auto">
          <a:xfrm>
            <a:off x="2400666" y="2500065"/>
            <a:ext cx="2376487" cy="0"/>
          </a:xfrm>
          <a:prstGeom prst="line">
            <a:avLst/>
          </a:prstGeom>
          <a:noFill/>
          <a:ln w="254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31" name="Shape 820"/>
          <p:cNvSpPr/>
          <p:nvPr/>
        </p:nvSpPr>
        <p:spPr>
          <a:xfrm>
            <a:off x="6854090" y="1772991"/>
            <a:ext cx="2360613" cy="3157537"/>
          </a:xfrm>
          <a:prstGeom prst="roundRect">
            <a:avLst>
              <a:gd name="adj" fmla="val 3282"/>
            </a:avLst>
          </a:prstGeom>
          <a:solidFill>
            <a:srgbClr val="1570C1"/>
          </a:soli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lIns="0" tIns="0" rIns="0" bIns="0" anchor="ctr"/>
          <a:lstStyle/>
          <a:p>
            <a:pPr algn="ctr" defTabSz="2921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24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2" name="Shape 821"/>
          <p:cNvSpPr/>
          <p:nvPr/>
        </p:nvSpPr>
        <p:spPr>
          <a:xfrm>
            <a:off x="7019316" y="1930153"/>
            <a:ext cx="187141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>
            <a:spAutoFit/>
          </a:bodyPr>
          <a:lstStyle>
            <a:lvl1pPr>
              <a:defRPr sz="4000" spc="79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en-US" sz="2400" spc="40" dirty="0">
                <a:solidFill>
                  <a:schemeClr val="bg1"/>
                </a:solidFill>
                <a:latin typeface="+mn-lt"/>
              </a:rPr>
              <a:t>BY202</a:t>
            </a:r>
            <a:r>
              <a:rPr lang="zh-CN" altLang="en-US" sz="2400" spc="40" dirty="0">
                <a:solidFill>
                  <a:schemeClr val="bg1"/>
                </a:solidFill>
                <a:latin typeface="+mn-lt"/>
              </a:rPr>
              <a:t>试作</a:t>
            </a:r>
            <a:r>
              <a:rPr lang="en-US" altLang="zh-CN" sz="2400" spc="40" dirty="0">
                <a:solidFill>
                  <a:schemeClr val="bg1"/>
                </a:solidFill>
                <a:latin typeface="+mn-lt"/>
              </a:rPr>
              <a:t>—2</a:t>
            </a:r>
            <a:endParaRPr sz="2400" spc="4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Shape 823"/>
          <p:cNvSpPr/>
          <p:nvPr/>
        </p:nvSpPr>
        <p:spPr>
          <a:xfrm>
            <a:off x="7054116" y="2701678"/>
            <a:ext cx="1952625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zh-CN" altLang="en-US" sz="2000" spc="2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搭配有投掷装置和传感器，车辆能正常运转各个模块</a:t>
            </a:r>
            <a:endParaRPr sz="2000" spc="24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96" name="Shape 827"/>
          <p:cNvSpPr>
            <a:spLocks noChangeShapeType="1"/>
          </p:cNvSpPr>
          <p:nvPr/>
        </p:nvSpPr>
        <p:spPr bwMode="auto">
          <a:xfrm>
            <a:off x="6833455" y="2487365"/>
            <a:ext cx="2376487" cy="0"/>
          </a:xfrm>
          <a:prstGeom prst="line">
            <a:avLst/>
          </a:prstGeom>
          <a:noFill/>
          <a:ln w="254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5" name="文本框 17"/>
          <p:cNvSpPr txBox="1">
            <a:spLocks noChangeArrowheads="1"/>
          </p:cNvSpPr>
          <p:nvPr/>
        </p:nvSpPr>
        <p:spPr bwMode="auto">
          <a:xfrm>
            <a:off x="332747" y="497310"/>
            <a:ext cx="72918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03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产品系列家族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457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Shape 811"/>
          <p:cNvSpPr/>
          <p:nvPr/>
        </p:nvSpPr>
        <p:spPr>
          <a:xfrm>
            <a:off x="3966000" y="1674000"/>
            <a:ext cx="3984138" cy="3157537"/>
          </a:xfrm>
          <a:prstGeom prst="roundRect">
            <a:avLst>
              <a:gd name="adj" fmla="val 3273"/>
            </a:avLst>
          </a:prstGeom>
          <a:solidFill>
            <a:srgbClr val="1570C1"/>
          </a:soli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lIns="0" tIns="0" rIns="0" bIns="0" anchor="ctr"/>
          <a:lstStyle/>
          <a:p>
            <a:pPr marL="0" marR="0" lvl="0" indent="0" algn="ctr" defTabSz="292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Shape 812"/>
          <p:cNvSpPr/>
          <p:nvPr/>
        </p:nvSpPr>
        <p:spPr>
          <a:xfrm>
            <a:off x="5198667" y="1930153"/>
            <a:ext cx="142673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>
            <a:spAutoFit/>
          </a:bodyPr>
          <a:lstStyle>
            <a:lvl1pPr>
              <a:defRPr sz="4000" spc="79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sym typeface="Oswald Regular"/>
              </a:rPr>
              <a:t>BY202</a:t>
            </a:r>
            <a:r>
              <a:rPr kumimoji="0" lang="zh-CN" altLang="en-US" sz="2400" b="0" i="0" u="none" strike="noStrike" kern="1200" cap="none" spc="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sym typeface="Oswald Regular"/>
              </a:rPr>
              <a:t>常规</a:t>
            </a:r>
            <a:endParaRPr kumimoji="0" sz="2400" b="0" i="0" u="none" strike="noStrike" kern="1200" cap="none" spc="4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sym typeface="Oswald Regular"/>
            </a:endParaRPr>
          </a:p>
        </p:txBody>
      </p:sp>
      <p:sp>
        <p:nvSpPr>
          <p:cNvPr id="26" name="Shape 814"/>
          <p:cNvSpPr/>
          <p:nvPr/>
        </p:nvSpPr>
        <p:spPr>
          <a:xfrm>
            <a:off x="4115135" y="2775724"/>
            <a:ext cx="3685868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1800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Sans Pro"/>
              </a:rPr>
              <a:t>实现循迹行驶，配速达到</a:t>
            </a:r>
            <a:r>
              <a:rPr kumimoji="0" lang="en-US" altLang="zh-CN" sz="1800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Sans Pro"/>
              </a:rPr>
              <a:t>0.45m/s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kumimoji="0" lang="zh-CN" altLang="en-US" sz="1800" b="0" i="0" u="none" strike="noStrike" kern="1200" cap="none" spc="2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Sans Pro"/>
            </a:endParaRPr>
          </a:p>
        </p:txBody>
      </p:sp>
      <p:sp>
        <p:nvSpPr>
          <p:cNvPr id="24588" name="Shape 818"/>
          <p:cNvSpPr>
            <a:spLocks noChangeShapeType="1"/>
          </p:cNvSpPr>
          <p:nvPr/>
        </p:nvSpPr>
        <p:spPr bwMode="auto">
          <a:xfrm>
            <a:off x="3966001" y="2479431"/>
            <a:ext cx="3984138" cy="8792"/>
          </a:xfrm>
          <a:prstGeom prst="line">
            <a:avLst/>
          </a:prstGeom>
          <a:noFill/>
          <a:ln w="254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hape 814"/>
          <p:cNvSpPr/>
          <p:nvPr/>
        </p:nvSpPr>
        <p:spPr>
          <a:xfrm>
            <a:off x="4069101" y="3104916"/>
            <a:ext cx="3685868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lang="zh-CN" altLang="en-US" sz="1800" spc="24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识别到十字标识时在</a:t>
            </a:r>
            <a:r>
              <a:rPr lang="en-US" altLang="zh-CN" sz="1800" spc="24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0.2s</a:t>
            </a:r>
            <a:r>
              <a:rPr lang="zh-CN" altLang="en-US" sz="1800" spc="24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内停下</a:t>
            </a: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kumimoji="0" lang="zh-CN" altLang="en-US" sz="1800" b="0" i="0" u="none" strike="noStrike" kern="1200" cap="none" spc="2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Sans Pro"/>
            </a:endParaRPr>
          </a:p>
        </p:txBody>
      </p:sp>
      <p:sp>
        <p:nvSpPr>
          <p:cNvPr id="5" name="Shape 814"/>
          <p:cNvSpPr/>
          <p:nvPr/>
        </p:nvSpPr>
        <p:spPr>
          <a:xfrm>
            <a:off x="4143669" y="3446542"/>
            <a:ext cx="3685868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lang="zh-CN" altLang="en-US" sz="1800" spc="24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投掷装置在</a:t>
            </a:r>
            <a:r>
              <a:rPr lang="en-US" altLang="zh-CN" sz="1800" spc="24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sz="1800" spc="24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左右推下物块</a:t>
            </a: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kumimoji="0" lang="zh-CN" altLang="en-US" sz="1800" b="0" i="0" u="none" strike="noStrike" kern="1200" cap="none" spc="2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Sans Pro"/>
            </a:endParaRPr>
          </a:p>
        </p:txBody>
      </p:sp>
      <p:sp>
        <p:nvSpPr>
          <p:cNvPr id="6" name="Shape 814"/>
          <p:cNvSpPr/>
          <p:nvPr/>
        </p:nvSpPr>
        <p:spPr>
          <a:xfrm>
            <a:off x="4175436" y="3760826"/>
            <a:ext cx="3685868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lang="zh-CN" altLang="en-US" sz="1800" spc="24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停车</a:t>
            </a:r>
            <a:r>
              <a:rPr lang="en-US" altLang="zh-CN" sz="1800" spc="24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0.9s</a:t>
            </a:r>
            <a:r>
              <a:rPr lang="zh-CN" altLang="en-US" sz="1800" spc="24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时启动</a:t>
            </a: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kumimoji="0" lang="zh-CN" altLang="en-US" sz="1800" b="0" i="0" u="none" strike="noStrike" kern="1200" cap="none" spc="2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Sans Pro"/>
            </a:endParaRPr>
          </a:p>
        </p:txBody>
      </p:sp>
      <p:sp>
        <p:nvSpPr>
          <p:cNvPr id="7" name="Shape 814"/>
          <p:cNvSpPr/>
          <p:nvPr/>
        </p:nvSpPr>
        <p:spPr>
          <a:xfrm>
            <a:off x="4185791" y="4063235"/>
            <a:ext cx="3685868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1800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Sans Pro"/>
              </a:rPr>
              <a:t>第四次检查到十字时停车并关闭电源</a:t>
            </a: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lang="en-US" altLang="zh-CN" sz="1800" spc="24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endParaRPr kumimoji="0" lang="zh-CN" altLang="en-US" sz="1800" b="0" i="0" u="none" strike="noStrike" kern="1200" cap="none" spc="2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Sans Pro"/>
            </a:endParaRPr>
          </a:p>
        </p:txBody>
      </p:sp>
      <p:sp>
        <p:nvSpPr>
          <p:cNvPr id="9" name="文本框 17"/>
          <p:cNvSpPr txBox="1">
            <a:spLocks noChangeArrowheads="1"/>
          </p:cNvSpPr>
          <p:nvPr/>
        </p:nvSpPr>
        <p:spPr bwMode="auto">
          <a:xfrm>
            <a:off x="332747" y="497310"/>
            <a:ext cx="72918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03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产品系列家族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457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Shape 811"/>
          <p:cNvSpPr/>
          <p:nvPr/>
        </p:nvSpPr>
        <p:spPr>
          <a:xfrm>
            <a:off x="2399077" y="1772991"/>
            <a:ext cx="2366963" cy="3157537"/>
          </a:xfrm>
          <a:prstGeom prst="roundRect">
            <a:avLst>
              <a:gd name="adj" fmla="val 3273"/>
            </a:avLst>
          </a:prstGeom>
          <a:solidFill>
            <a:srgbClr val="1570C1"/>
          </a:soli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lIns="0" tIns="0" rIns="0" bIns="0" anchor="ctr"/>
          <a:lstStyle/>
          <a:p>
            <a:pPr marL="0" marR="0" lvl="0" indent="0" algn="ctr" defTabSz="292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Shape 812"/>
          <p:cNvSpPr/>
          <p:nvPr/>
        </p:nvSpPr>
        <p:spPr>
          <a:xfrm>
            <a:off x="2602408" y="1930153"/>
            <a:ext cx="187141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>
            <a:spAutoFit/>
          </a:bodyPr>
          <a:lstStyle>
            <a:lvl1pPr>
              <a:defRPr sz="4000" spc="79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sym typeface="Oswald Regular"/>
              </a:rPr>
              <a:t>BY202</a:t>
            </a:r>
            <a:r>
              <a:rPr kumimoji="0" lang="zh-CN" altLang="en-US" sz="2400" b="0" i="0" u="none" strike="noStrike" kern="1200" cap="none" spc="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sym typeface="Oswald Regular"/>
              </a:rPr>
              <a:t>增幅</a:t>
            </a:r>
            <a:r>
              <a:rPr kumimoji="0" lang="en-US" altLang="zh-CN" sz="2400" b="0" i="0" u="none" strike="noStrike" kern="1200" cap="none" spc="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sym typeface="Oswald Regular"/>
              </a:rPr>
              <a:t>—1</a:t>
            </a:r>
            <a:endParaRPr kumimoji="0" sz="2400" b="0" i="0" u="none" strike="noStrike" kern="1200" cap="none" spc="4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sym typeface="Oswald Regular"/>
            </a:endParaRPr>
          </a:p>
        </p:txBody>
      </p:sp>
      <p:sp>
        <p:nvSpPr>
          <p:cNvPr id="26" name="Shape 814"/>
          <p:cNvSpPr/>
          <p:nvPr/>
        </p:nvSpPr>
        <p:spPr>
          <a:xfrm>
            <a:off x="2608627" y="2701678"/>
            <a:ext cx="1951039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2000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Sans Pro"/>
              </a:rPr>
              <a:t>实现车速</a:t>
            </a:r>
            <a:r>
              <a:rPr kumimoji="0" lang="en-US" altLang="zh-CN" sz="2000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Sans Pro"/>
              </a:rPr>
              <a:t>0.6m/s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2000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Sans Pro"/>
              </a:rPr>
              <a:t>检测</a:t>
            </a:r>
            <a:r>
              <a:rPr lang="zh-CN" altLang="en-US" sz="2000" spc="24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十字后沿着</a:t>
            </a:r>
            <a:r>
              <a:rPr kumimoji="0" lang="zh-CN" altLang="en-US" sz="2000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Sans Pro"/>
              </a:rPr>
              <a:t>轨迹再行驶半个车位进行投放</a:t>
            </a:r>
            <a:endParaRPr kumimoji="0" sz="2000" b="0" i="0" u="none" strike="noStrike" kern="1200" cap="none" spc="2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Sans Pro"/>
            </a:endParaRPr>
          </a:p>
        </p:txBody>
      </p:sp>
      <p:sp>
        <p:nvSpPr>
          <p:cNvPr id="24588" name="Shape 818"/>
          <p:cNvSpPr>
            <a:spLocks noChangeShapeType="1"/>
          </p:cNvSpPr>
          <p:nvPr/>
        </p:nvSpPr>
        <p:spPr bwMode="auto">
          <a:xfrm>
            <a:off x="2400666" y="2500065"/>
            <a:ext cx="2376487" cy="0"/>
          </a:xfrm>
          <a:prstGeom prst="line">
            <a:avLst/>
          </a:prstGeom>
          <a:noFill/>
          <a:ln w="254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Shape 820"/>
          <p:cNvSpPr/>
          <p:nvPr/>
        </p:nvSpPr>
        <p:spPr>
          <a:xfrm>
            <a:off x="6854090" y="1772991"/>
            <a:ext cx="2360613" cy="3157537"/>
          </a:xfrm>
          <a:prstGeom prst="roundRect">
            <a:avLst>
              <a:gd name="adj" fmla="val 3282"/>
            </a:avLst>
          </a:prstGeom>
          <a:solidFill>
            <a:srgbClr val="1570C1"/>
          </a:solidFill>
          <a:ln w="254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lIns="0" tIns="0" rIns="0" bIns="0" anchor="ctr"/>
          <a:lstStyle/>
          <a:p>
            <a:pPr marL="0" marR="0" lvl="0" indent="0" algn="ctr" defTabSz="292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Shape 821"/>
          <p:cNvSpPr/>
          <p:nvPr/>
        </p:nvSpPr>
        <p:spPr>
          <a:xfrm>
            <a:off x="7019316" y="1930153"/>
            <a:ext cx="187141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>
            <a:spAutoFit/>
          </a:bodyPr>
          <a:lstStyle>
            <a:lvl1pPr>
              <a:defRPr sz="4000" spc="79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sym typeface="Oswald Regular"/>
              </a:rPr>
              <a:t>BY202</a:t>
            </a:r>
            <a:r>
              <a:rPr kumimoji="0" lang="zh-CN" altLang="en-US" sz="2400" b="0" i="0" u="none" strike="noStrike" kern="1200" cap="none" spc="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sym typeface="Oswald Regular"/>
              </a:rPr>
              <a:t>增幅</a:t>
            </a:r>
            <a:r>
              <a:rPr kumimoji="0" lang="en-US" altLang="zh-CN" sz="2400" b="0" i="0" u="none" strike="noStrike" kern="1200" cap="none" spc="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sym typeface="Oswald Regular"/>
              </a:rPr>
              <a:t>—2</a:t>
            </a:r>
            <a:endParaRPr kumimoji="0" sz="2400" b="0" i="0" u="none" strike="noStrike" kern="1200" cap="none" spc="4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sym typeface="Oswald Regular"/>
            </a:endParaRPr>
          </a:p>
        </p:txBody>
      </p:sp>
      <p:sp>
        <p:nvSpPr>
          <p:cNvPr id="34" name="Shape 823"/>
          <p:cNvSpPr/>
          <p:nvPr/>
        </p:nvSpPr>
        <p:spPr>
          <a:xfrm>
            <a:off x="7054116" y="2701678"/>
            <a:ext cx="1952625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0" tIns="0" rIns="0" bIns="0">
            <a:spAutoFit/>
          </a:bodyPr>
          <a:lstStyle>
            <a:lvl1pPr>
              <a:defRPr sz="2400" spc="4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2000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Sans Pro"/>
              </a:rPr>
              <a:t>实现车速</a:t>
            </a:r>
            <a:r>
              <a:rPr kumimoji="0" lang="en-US" altLang="zh-CN" sz="2000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Sans Pro"/>
              </a:rPr>
              <a:t>0.7m/s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2000" b="0" i="0" u="none" strike="noStrike" kern="1200" cap="none" spc="2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Sans Pro"/>
              </a:rPr>
              <a:t>检测十字后减速不停车进行投放</a:t>
            </a:r>
            <a:endParaRPr kumimoji="0" sz="2000" b="0" i="0" u="none" strike="noStrike" kern="1200" cap="none" spc="2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Sans Pro"/>
            </a:endParaRPr>
          </a:p>
        </p:txBody>
      </p:sp>
      <p:sp>
        <p:nvSpPr>
          <p:cNvPr id="24596" name="Shape 827"/>
          <p:cNvSpPr>
            <a:spLocks noChangeShapeType="1"/>
          </p:cNvSpPr>
          <p:nvPr/>
        </p:nvSpPr>
        <p:spPr bwMode="auto">
          <a:xfrm>
            <a:off x="6833455" y="2487365"/>
            <a:ext cx="2376487" cy="0"/>
          </a:xfrm>
          <a:prstGeom prst="line">
            <a:avLst/>
          </a:prstGeom>
          <a:noFill/>
          <a:ln w="254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332747" y="497310"/>
            <a:ext cx="72918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03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产品系列家族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7651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20813" y="1494439"/>
            <a:ext cx="3455987" cy="1129203"/>
            <a:chOff x="1420813" y="1494439"/>
            <a:chExt cx="3455987" cy="1129203"/>
          </a:xfrm>
        </p:grpSpPr>
        <p:sp>
          <p:nvSpPr>
            <p:cNvPr id="57" name="Rounded Rectangle 20"/>
            <p:cNvSpPr/>
            <p:nvPr/>
          </p:nvSpPr>
          <p:spPr>
            <a:xfrm>
              <a:off x="3886200" y="1524000"/>
              <a:ext cx="990600" cy="990600"/>
            </a:xfrm>
            <a:prstGeom prst="roundRect">
              <a:avLst>
                <a:gd name="adj" fmla="val 37768"/>
              </a:avLst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72" name="Freeform 75"/>
            <p:cNvSpPr>
              <a:spLocks noEditPoints="1"/>
            </p:cNvSpPr>
            <p:nvPr/>
          </p:nvSpPr>
          <p:spPr bwMode="auto">
            <a:xfrm>
              <a:off x="4152900" y="1790700"/>
              <a:ext cx="457200" cy="457200"/>
            </a:xfrm>
            <a:custGeom>
              <a:avLst/>
              <a:gdLst>
                <a:gd name="T0" fmla="*/ 2147483647 w 101"/>
                <a:gd name="T1" fmla="*/ 2147483647 h 101"/>
                <a:gd name="T2" fmla="*/ 2147483647 w 101"/>
                <a:gd name="T3" fmla="*/ 2147483647 h 101"/>
                <a:gd name="T4" fmla="*/ 2147483647 w 101"/>
                <a:gd name="T5" fmla="*/ 2147483647 h 101"/>
                <a:gd name="T6" fmla="*/ 2147483647 w 101"/>
                <a:gd name="T7" fmla="*/ 2147483647 h 101"/>
                <a:gd name="T8" fmla="*/ 2147483647 w 101"/>
                <a:gd name="T9" fmla="*/ 2147483647 h 101"/>
                <a:gd name="T10" fmla="*/ 2147483647 w 101"/>
                <a:gd name="T11" fmla="*/ 2147483647 h 101"/>
                <a:gd name="T12" fmla="*/ 2147483647 w 101"/>
                <a:gd name="T13" fmla="*/ 2147483647 h 101"/>
                <a:gd name="T14" fmla="*/ 2147483647 w 101"/>
                <a:gd name="T15" fmla="*/ 2147483647 h 101"/>
                <a:gd name="T16" fmla="*/ 2147483647 w 101"/>
                <a:gd name="T17" fmla="*/ 2147483647 h 101"/>
                <a:gd name="T18" fmla="*/ 2147483647 w 101"/>
                <a:gd name="T19" fmla="*/ 2147483647 h 101"/>
                <a:gd name="T20" fmla="*/ 2147483647 w 101"/>
                <a:gd name="T21" fmla="*/ 2147483647 h 101"/>
                <a:gd name="T22" fmla="*/ 2147483647 w 101"/>
                <a:gd name="T23" fmla="*/ 2147483647 h 101"/>
                <a:gd name="T24" fmla="*/ 2147483647 w 101"/>
                <a:gd name="T25" fmla="*/ 2147483647 h 101"/>
                <a:gd name="T26" fmla="*/ 2147483647 w 101"/>
                <a:gd name="T27" fmla="*/ 2147483647 h 101"/>
                <a:gd name="T28" fmla="*/ 2147483647 w 101"/>
                <a:gd name="T29" fmla="*/ 2147483647 h 101"/>
                <a:gd name="T30" fmla="*/ 2147483647 w 101"/>
                <a:gd name="T31" fmla="*/ 2147483647 h 101"/>
                <a:gd name="T32" fmla="*/ 0 w 101"/>
                <a:gd name="T33" fmla="*/ 2147483647 h 101"/>
                <a:gd name="T34" fmla="*/ 0 w 101"/>
                <a:gd name="T35" fmla="*/ 2147483647 h 101"/>
                <a:gd name="T36" fmla="*/ 2147483647 w 101"/>
                <a:gd name="T37" fmla="*/ 2147483647 h 101"/>
                <a:gd name="T38" fmla="*/ 2147483647 w 101"/>
                <a:gd name="T39" fmla="*/ 2147483647 h 101"/>
                <a:gd name="T40" fmla="*/ 2147483647 w 101"/>
                <a:gd name="T41" fmla="*/ 2147483647 h 101"/>
                <a:gd name="T42" fmla="*/ 2147483647 w 101"/>
                <a:gd name="T43" fmla="*/ 2147483647 h 101"/>
                <a:gd name="T44" fmla="*/ 2147483647 w 101"/>
                <a:gd name="T45" fmla="*/ 2147483647 h 101"/>
                <a:gd name="T46" fmla="*/ 2147483647 w 101"/>
                <a:gd name="T47" fmla="*/ 2147483647 h 101"/>
                <a:gd name="T48" fmla="*/ 2147483647 w 101"/>
                <a:gd name="T49" fmla="*/ 0 h 101"/>
                <a:gd name="T50" fmla="*/ 2147483647 w 101"/>
                <a:gd name="T51" fmla="*/ 0 h 101"/>
                <a:gd name="T52" fmla="*/ 2147483647 w 101"/>
                <a:gd name="T53" fmla="*/ 2147483647 h 101"/>
                <a:gd name="T54" fmla="*/ 2147483647 w 101"/>
                <a:gd name="T55" fmla="*/ 2147483647 h 101"/>
                <a:gd name="T56" fmla="*/ 2147483647 w 101"/>
                <a:gd name="T57" fmla="*/ 2147483647 h 101"/>
                <a:gd name="T58" fmla="*/ 2147483647 w 101"/>
                <a:gd name="T59" fmla="*/ 2147483647 h 101"/>
                <a:gd name="T60" fmla="*/ 2147483647 w 101"/>
                <a:gd name="T61" fmla="*/ 2147483647 h 101"/>
                <a:gd name="T62" fmla="*/ 2147483647 w 101"/>
                <a:gd name="T63" fmla="*/ 2147483647 h 101"/>
                <a:gd name="T64" fmla="*/ 2147483647 w 101"/>
                <a:gd name="T65" fmla="*/ 2147483647 h 101"/>
                <a:gd name="T66" fmla="*/ 2147483647 w 101"/>
                <a:gd name="T67" fmla="*/ 2147483647 h 101"/>
                <a:gd name="T68" fmla="*/ 2147483647 w 101"/>
                <a:gd name="T69" fmla="*/ 2147483647 h 101"/>
                <a:gd name="T70" fmla="*/ 2147483647 w 101"/>
                <a:gd name="T71" fmla="*/ 2147483647 h 101"/>
                <a:gd name="T72" fmla="*/ 2147483647 w 101"/>
                <a:gd name="T73" fmla="*/ 2147483647 h 101"/>
                <a:gd name="T74" fmla="*/ 2147483647 w 101"/>
                <a:gd name="T75" fmla="*/ 2147483647 h 101"/>
                <a:gd name="T76" fmla="*/ 2147483647 w 101"/>
                <a:gd name="T77" fmla="*/ 2147483647 h 101"/>
                <a:gd name="T78" fmla="*/ 2147483647 w 101"/>
                <a:gd name="T79" fmla="*/ 2147483647 h 101"/>
                <a:gd name="T80" fmla="*/ 2147483647 w 101"/>
                <a:gd name="T81" fmla="*/ 2147483647 h 101"/>
                <a:gd name="T82" fmla="*/ 2147483647 w 101"/>
                <a:gd name="T83" fmla="*/ 2147483647 h 101"/>
                <a:gd name="T84" fmla="*/ 2147483647 w 101"/>
                <a:gd name="T85" fmla="*/ 2147483647 h 1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1"/>
                <a:gd name="T130" fmla="*/ 0 h 101"/>
                <a:gd name="T131" fmla="*/ 101 w 101"/>
                <a:gd name="T132" fmla="*/ 101 h 1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1" h="101">
                  <a:moveTo>
                    <a:pt x="50" y="76"/>
                  </a:moveTo>
                  <a:cubicBezTo>
                    <a:pt x="36" y="76"/>
                    <a:pt x="25" y="65"/>
                    <a:pt x="25" y="51"/>
                  </a:cubicBezTo>
                  <a:cubicBezTo>
                    <a:pt x="25" y="37"/>
                    <a:pt x="36" y="26"/>
                    <a:pt x="50" y="26"/>
                  </a:cubicBezTo>
                  <a:cubicBezTo>
                    <a:pt x="64" y="26"/>
                    <a:pt x="75" y="37"/>
                    <a:pt x="75" y="51"/>
                  </a:cubicBezTo>
                  <a:cubicBezTo>
                    <a:pt x="75" y="65"/>
                    <a:pt x="64" y="76"/>
                    <a:pt x="50" y="76"/>
                  </a:cubicBezTo>
                  <a:close/>
                  <a:moveTo>
                    <a:pt x="50" y="62"/>
                  </a:moveTo>
                  <a:cubicBezTo>
                    <a:pt x="44" y="62"/>
                    <a:pt x="39" y="57"/>
                    <a:pt x="39" y="51"/>
                  </a:cubicBezTo>
                  <a:cubicBezTo>
                    <a:pt x="39" y="45"/>
                    <a:pt x="44" y="40"/>
                    <a:pt x="50" y="40"/>
                  </a:cubicBezTo>
                  <a:cubicBezTo>
                    <a:pt x="56" y="40"/>
                    <a:pt x="61" y="45"/>
                    <a:pt x="61" y="51"/>
                  </a:cubicBezTo>
                  <a:cubicBezTo>
                    <a:pt x="61" y="57"/>
                    <a:pt x="56" y="62"/>
                    <a:pt x="50" y="62"/>
                  </a:cubicBezTo>
                  <a:close/>
                  <a:moveTo>
                    <a:pt x="42" y="88"/>
                  </a:moveTo>
                  <a:cubicBezTo>
                    <a:pt x="37" y="87"/>
                    <a:pt x="33" y="85"/>
                    <a:pt x="30" y="8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6" y="68"/>
                    <a:pt x="14" y="64"/>
                    <a:pt x="13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4" y="38"/>
                    <a:pt x="16" y="34"/>
                    <a:pt x="18" y="3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16"/>
                    <a:pt x="37" y="14"/>
                    <a:pt x="42" y="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14"/>
                    <a:pt x="67" y="16"/>
                    <a:pt x="71" y="1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4"/>
                    <a:pt x="87" y="38"/>
                    <a:pt x="88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64"/>
                    <a:pt x="85" y="68"/>
                    <a:pt x="83" y="71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67" y="85"/>
                    <a:pt x="63" y="87"/>
                    <a:pt x="59" y="88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88"/>
                    <a:pt x="42" y="88"/>
                    <a:pt x="42" y="8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73" name="TextBox 77"/>
            <p:cNvSpPr txBox="1">
              <a:spLocks noChangeArrowheads="1"/>
            </p:cNvSpPr>
            <p:nvPr/>
          </p:nvSpPr>
          <p:spPr bwMode="auto">
            <a:xfrm>
              <a:off x="1420813" y="1494439"/>
              <a:ext cx="748923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200" b="1" dirty="0">
                  <a:solidFill>
                    <a:srgbClr val="2A3B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质量</a:t>
              </a:r>
              <a:endParaRPr lang="en-US" altLang="zh-CN" sz="2200" b="1" dirty="0">
                <a:solidFill>
                  <a:srgbClr val="2A3B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89" name="Rectangle 78"/>
            <p:cNvSpPr/>
            <p:nvPr/>
          </p:nvSpPr>
          <p:spPr>
            <a:xfrm>
              <a:off x="1420813" y="1854201"/>
              <a:ext cx="2363787" cy="769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质量尽量减轻，维持在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600g</a:t>
              </a:r>
              <a:endParaRPr 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37567" y="2929185"/>
            <a:ext cx="3068636" cy="1469084"/>
            <a:chOff x="8437567" y="2929185"/>
            <a:chExt cx="3068636" cy="1469084"/>
          </a:xfrm>
        </p:grpSpPr>
        <p:sp>
          <p:nvSpPr>
            <p:cNvPr id="65" name="Rounded Rectangle 34"/>
            <p:cNvSpPr/>
            <p:nvPr/>
          </p:nvSpPr>
          <p:spPr>
            <a:xfrm flipH="1">
              <a:off x="8437567" y="2939435"/>
              <a:ext cx="1049337" cy="990600"/>
            </a:xfrm>
            <a:prstGeom prst="roundRect">
              <a:avLst>
                <a:gd name="adj" fmla="val 37768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Group 68"/>
            <p:cNvGrpSpPr/>
            <p:nvPr/>
          </p:nvGrpSpPr>
          <p:grpSpPr>
            <a:xfrm>
              <a:off x="8741042" y="3212955"/>
              <a:ext cx="442313" cy="444186"/>
              <a:chOff x="4619626" y="2154237"/>
              <a:chExt cx="750886" cy="754064"/>
            </a:xfrm>
            <a:solidFill>
              <a:schemeClr val="bg1"/>
            </a:solidFill>
          </p:grpSpPr>
          <p:sp>
            <p:nvSpPr>
              <p:cNvPr id="81" name="Freeform 69"/>
              <p:cNvSpPr/>
              <p:nvPr/>
            </p:nvSpPr>
            <p:spPr bwMode="auto">
              <a:xfrm>
                <a:off x="4930775" y="2468563"/>
                <a:ext cx="439737" cy="439738"/>
              </a:xfrm>
              <a:custGeom>
                <a:avLst/>
                <a:gdLst>
                  <a:gd name="T0" fmla="*/ 33 w 117"/>
                  <a:gd name="T1" fmla="*/ 7 h 117"/>
                  <a:gd name="T2" fmla="*/ 50 w 117"/>
                  <a:gd name="T3" fmla="*/ 24 h 117"/>
                  <a:gd name="T4" fmla="*/ 55 w 117"/>
                  <a:gd name="T5" fmla="*/ 27 h 117"/>
                  <a:gd name="T6" fmla="*/ 90 w 117"/>
                  <a:gd name="T7" fmla="*/ 62 h 117"/>
                  <a:gd name="T8" fmla="*/ 90 w 117"/>
                  <a:gd name="T9" fmla="*/ 73 h 117"/>
                  <a:gd name="T10" fmla="*/ 73 w 117"/>
                  <a:gd name="T11" fmla="*/ 89 h 117"/>
                  <a:gd name="T12" fmla="*/ 62 w 117"/>
                  <a:gd name="T13" fmla="*/ 89 h 117"/>
                  <a:gd name="T14" fmla="*/ 27 w 117"/>
                  <a:gd name="T15" fmla="*/ 55 h 117"/>
                  <a:gd name="T16" fmla="*/ 25 w 117"/>
                  <a:gd name="T17" fmla="*/ 49 h 117"/>
                  <a:gd name="T18" fmla="*/ 8 w 117"/>
                  <a:gd name="T19" fmla="*/ 32 h 117"/>
                  <a:gd name="T20" fmla="*/ 12 w 117"/>
                  <a:gd name="T21" fmla="*/ 70 h 117"/>
                  <a:gd name="T22" fmla="*/ 46 w 117"/>
                  <a:gd name="T23" fmla="*/ 105 h 117"/>
                  <a:gd name="T24" fmla="*/ 89 w 117"/>
                  <a:gd name="T25" fmla="*/ 105 h 117"/>
                  <a:gd name="T26" fmla="*/ 105 w 117"/>
                  <a:gd name="T27" fmla="*/ 89 h 117"/>
                  <a:gd name="T28" fmla="*/ 105 w 117"/>
                  <a:gd name="T29" fmla="*/ 46 h 117"/>
                  <a:gd name="T30" fmla="*/ 70 w 117"/>
                  <a:gd name="T31" fmla="*/ 11 h 117"/>
                  <a:gd name="T32" fmla="*/ 33 w 117"/>
                  <a:gd name="T33" fmla="*/ 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117">
                    <a:moveTo>
                      <a:pt x="33" y="7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2" y="25"/>
                      <a:pt x="54" y="25"/>
                      <a:pt x="55" y="27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3" y="65"/>
                      <a:pt x="93" y="70"/>
                      <a:pt x="90" y="73"/>
                    </a:cubicBezTo>
                    <a:cubicBezTo>
                      <a:pt x="73" y="89"/>
                      <a:pt x="73" y="89"/>
                      <a:pt x="73" y="89"/>
                    </a:cubicBezTo>
                    <a:cubicBezTo>
                      <a:pt x="70" y="93"/>
                      <a:pt x="65" y="93"/>
                      <a:pt x="62" y="89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5" y="53"/>
                      <a:pt x="25" y="51"/>
                      <a:pt x="25" y="49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0" y="44"/>
                      <a:pt x="1" y="60"/>
                      <a:pt x="12" y="70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58" y="117"/>
                      <a:pt x="77" y="117"/>
                      <a:pt x="89" y="105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117" y="77"/>
                      <a:pt x="117" y="58"/>
                      <a:pt x="105" y="46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60" y="1"/>
                      <a:pt x="44" y="0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70"/>
              <p:cNvSpPr/>
              <p:nvPr/>
            </p:nvSpPr>
            <p:spPr bwMode="auto">
              <a:xfrm>
                <a:off x="4619626" y="2154237"/>
                <a:ext cx="438150" cy="438150"/>
              </a:xfrm>
              <a:custGeom>
                <a:avLst/>
                <a:gdLst>
                  <a:gd name="T0" fmla="*/ 28 w 117"/>
                  <a:gd name="T1" fmla="*/ 12 h 117"/>
                  <a:gd name="T2" fmla="*/ 12 w 117"/>
                  <a:gd name="T3" fmla="*/ 28 h 117"/>
                  <a:gd name="T4" fmla="*/ 12 w 117"/>
                  <a:gd name="T5" fmla="*/ 71 h 117"/>
                  <a:gd name="T6" fmla="*/ 47 w 117"/>
                  <a:gd name="T7" fmla="*/ 105 h 117"/>
                  <a:gd name="T8" fmla="*/ 84 w 117"/>
                  <a:gd name="T9" fmla="*/ 109 h 117"/>
                  <a:gd name="T10" fmla="*/ 67 w 117"/>
                  <a:gd name="T11" fmla="*/ 92 h 117"/>
                  <a:gd name="T12" fmla="*/ 62 w 117"/>
                  <a:gd name="T13" fmla="*/ 90 h 117"/>
                  <a:gd name="T14" fmla="*/ 27 w 117"/>
                  <a:gd name="T15" fmla="*/ 55 h 117"/>
                  <a:gd name="T16" fmla="*/ 27 w 117"/>
                  <a:gd name="T17" fmla="*/ 43 h 117"/>
                  <a:gd name="T18" fmla="*/ 43 w 117"/>
                  <a:gd name="T19" fmla="*/ 27 h 117"/>
                  <a:gd name="T20" fmla="*/ 55 w 117"/>
                  <a:gd name="T21" fmla="*/ 27 h 117"/>
                  <a:gd name="T22" fmla="*/ 90 w 117"/>
                  <a:gd name="T23" fmla="*/ 62 h 117"/>
                  <a:gd name="T24" fmla="*/ 92 w 117"/>
                  <a:gd name="T25" fmla="*/ 68 h 117"/>
                  <a:gd name="T26" fmla="*/ 109 w 117"/>
                  <a:gd name="T27" fmla="*/ 85 h 117"/>
                  <a:gd name="T28" fmla="*/ 105 w 117"/>
                  <a:gd name="T29" fmla="*/ 47 h 117"/>
                  <a:gd name="T30" fmla="*/ 71 w 117"/>
                  <a:gd name="T31" fmla="*/ 12 h 117"/>
                  <a:gd name="T32" fmla="*/ 28 w 117"/>
                  <a:gd name="T33" fmla="*/ 1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117">
                    <a:moveTo>
                      <a:pt x="28" y="12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0" y="40"/>
                      <a:pt x="0" y="59"/>
                      <a:pt x="12" y="71"/>
                    </a:cubicBezTo>
                    <a:cubicBezTo>
                      <a:pt x="47" y="105"/>
                      <a:pt x="47" y="105"/>
                      <a:pt x="47" y="105"/>
                    </a:cubicBezTo>
                    <a:cubicBezTo>
                      <a:pt x="57" y="116"/>
                      <a:pt x="73" y="117"/>
                      <a:pt x="84" y="109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5" y="92"/>
                      <a:pt x="63" y="91"/>
                      <a:pt x="62" y="90"/>
                    </a:cubicBezTo>
                    <a:cubicBezTo>
                      <a:pt x="27" y="55"/>
                      <a:pt x="27" y="55"/>
                      <a:pt x="27" y="55"/>
                    </a:cubicBezTo>
                    <a:cubicBezTo>
                      <a:pt x="24" y="52"/>
                      <a:pt x="24" y="47"/>
                      <a:pt x="27" y="43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7" y="24"/>
                      <a:pt x="52" y="24"/>
                      <a:pt x="55" y="27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2" y="64"/>
                      <a:pt x="92" y="66"/>
                      <a:pt x="92" y="68"/>
                    </a:cubicBezTo>
                    <a:cubicBezTo>
                      <a:pt x="109" y="85"/>
                      <a:pt x="109" y="85"/>
                      <a:pt x="109" y="85"/>
                    </a:cubicBezTo>
                    <a:cubicBezTo>
                      <a:pt x="117" y="73"/>
                      <a:pt x="116" y="57"/>
                      <a:pt x="105" y="47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59" y="0"/>
                      <a:pt x="40" y="0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71"/>
              <p:cNvSpPr/>
              <p:nvPr/>
            </p:nvSpPr>
            <p:spPr bwMode="auto">
              <a:xfrm>
                <a:off x="4864100" y="2397125"/>
                <a:ext cx="261937" cy="266700"/>
              </a:xfrm>
              <a:custGeom>
                <a:avLst/>
                <a:gdLst>
                  <a:gd name="T0" fmla="*/ 66 w 70"/>
                  <a:gd name="T1" fmla="*/ 51 h 71"/>
                  <a:gd name="T2" fmla="*/ 20 w 70"/>
                  <a:gd name="T3" fmla="*/ 4 h 71"/>
                  <a:gd name="T4" fmla="*/ 4 w 70"/>
                  <a:gd name="T5" fmla="*/ 4 h 71"/>
                  <a:gd name="T6" fmla="*/ 4 w 70"/>
                  <a:gd name="T7" fmla="*/ 20 h 71"/>
                  <a:gd name="T8" fmla="*/ 50 w 70"/>
                  <a:gd name="T9" fmla="*/ 66 h 71"/>
                  <a:gd name="T10" fmla="*/ 66 w 70"/>
                  <a:gd name="T11" fmla="*/ 66 h 71"/>
                  <a:gd name="T12" fmla="*/ 66 w 70"/>
                  <a:gd name="T13" fmla="*/ 5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71">
                    <a:moveTo>
                      <a:pt x="66" y="51"/>
                    </a:moveTo>
                    <a:cubicBezTo>
                      <a:pt x="20" y="4"/>
                      <a:pt x="20" y="4"/>
                      <a:pt x="20" y="4"/>
                    </a:cubicBezTo>
                    <a:cubicBezTo>
                      <a:pt x="15" y="0"/>
                      <a:pt x="8" y="0"/>
                      <a:pt x="4" y="4"/>
                    </a:cubicBezTo>
                    <a:cubicBezTo>
                      <a:pt x="0" y="9"/>
                      <a:pt x="0" y="16"/>
                      <a:pt x="4" y="20"/>
                    </a:cubicBezTo>
                    <a:cubicBezTo>
                      <a:pt x="50" y="66"/>
                      <a:pt x="50" y="66"/>
                      <a:pt x="50" y="66"/>
                    </a:cubicBezTo>
                    <a:cubicBezTo>
                      <a:pt x="55" y="71"/>
                      <a:pt x="62" y="71"/>
                      <a:pt x="66" y="66"/>
                    </a:cubicBezTo>
                    <a:cubicBezTo>
                      <a:pt x="70" y="62"/>
                      <a:pt x="70" y="55"/>
                      <a:pt x="66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681" name="TextBox 85"/>
            <p:cNvSpPr txBox="1">
              <a:spLocks noChangeArrowheads="1"/>
            </p:cNvSpPr>
            <p:nvPr/>
          </p:nvSpPr>
          <p:spPr bwMode="auto">
            <a:xfrm>
              <a:off x="9526591" y="2929185"/>
              <a:ext cx="1031051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zh-CN" altLang="en-US" sz="2200" b="1" dirty="0">
                  <a:solidFill>
                    <a:srgbClr val="2A3B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精确性</a:t>
              </a:r>
              <a:endParaRPr lang="en-US" altLang="zh-CN" sz="2200" b="1" dirty="0">
                <a:solidFill>
                  <a:srgbClr val="2A3B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97" name="Rectangle 86"/>
            <p:cNvSpPr/>
            <p:nvPr/>
          </p:nvSpPr>
          <p:spPr>
            <a:xfrm>
              <a:off x="9526591" y="3290273"/>
              <a:ext cx="1979612" cy="110799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十字与物块距离小于等于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10cm</a:t>
              </a:r>
              <a:endParaRPr 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417657" y="4531397"/>
            <a:ext cx="3062286" cy="1443631"/>
            <a:chOff x="7417657" y="4531397"/>
            <a:chExt cx="3062286" cy="1443631"/>
          </a:xfrm>
        </p:grpSpPr>
        <p:sp>
          <p:nvSpPr>
            <p:cNvPr id="66" name="Rounded Rectangle 35"/>
            <p:cNvSpPr/>
            <p:nvPr/>
          </p:nvSpPr>
          <p:spPr>
            <a:xfrm flipH="1">
              <a:off x="7417657" y="4547944"/>
              <a:ext cx="1049337" cy="990600"/>
            </a:xfrm>
            <a:prstGeom prst="roundRect">
              <a:avLst>
                <a:gd name="adj" fmla="val 37768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Group 65"/>
            <p:cNvGrpSpPr/>
            <p:nvPr/>
          </p:nvGrpSpPr>
          <p:grpSpPr>
            <a:xfrm>
              <a:off x="7753769" y="4855045"/>
              <a:ext cx="377032" cy="377032"/>
              <a:chOff x="1987550" y="6086475"/>
              <a:chExt cx="754063" cy="754063"/>
            </a:xfrm>
            <a:solidFill>
              <a:schemeClr val="bg1"/>
            </a:solidFill>
          </p:grpSpPr>
          <p:sp>
            <p:nvSpPr>
              <p:cNvPr id="78" name="Freeform 66"/>
              <p:cNvSpPr/>
              <p:nvPr/>
            </p:nvSpPr>
            <p:spPr bwMode="auto">
              <a:xfrm>
                <a:off x="2095500" y="6194425"/>
                <a:ext cx="71438" cy="71438"/>
              </a:xfrm>
              <a:custGeom>
                <a:avLst/>
                <a:gdLst>
                  <a:gd name="T0" fmla="*/ 16 w 19"/>
                  <a:gd name="T1" fmla="*/ 16 h 19"/>
                  <a:gd name="T2" fmla="*/ 16 w 19"/>
                  <a:gd name="T3" fmla="*/ 4 h 19"/>
                  <a:gd name="T4" fmla="*/ 4 w 19"/>
                  <a:gd name="T5" fmla="*/ 4 h 19"/>
                  <a:gd name="T6" fmla="*/ 4 w 19"/>
                  <a:gd name="T7" fmla="*/ 16 h 19"/>
                  <a:gd name="T8" fmla="*/ 16 w 19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6" y="16"/>
                    </a:moveTo>
                    <a:cubicBezTo>
                      <a:pt x="19" y="12"/>
                      <a:pt x="19" y="7"/>
                      <a:pt x="16" y="4"/>
                    </a:cubicBezTo>
                    <a:cubicBezTo>
                      <a:pt x="12" y="0"/>
                      <a:pt x="7" y="0"/>
                      <a:pt x="4" y="4"/>
                    </a:cubicBezTo>
                    <a:cubicBezTo>
                      <a:pt x="0" y="7"/>
                      <a:pt x="0" y="12"/>
                      <a:pt x="4" y="16"/>
                    </a:cubicBezTo>
                    <a:cubicBezTo>
                      <a:pt x="7" y="19"/>
                      <a:pt x="12" y="19"/>
                      <a:pt x="16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67"/>
              <p:cNvSpPr>
                <a:spLocks noEditPoints="1"/>
              </p:cNvSpPr>
              <p:nvPr/>
            </p:nvSpPr>
            <p:spPr bwMode="auto">
              <a:xfrm>
                <a:off x="1987550" y="6086475"/>
                <a:ext cx="754063" cy="754063"/>
              </a:xfrm>
              <a:custGeom>
                <a:avLst/>
                <a:gdLst>
                  <a:gd name="T0" fmla="*/ 198 w 201"/>
                  <a:gd name="T1" fmla="*/ 116 h 201"/>
                  <a:gd name="T2" fmla="*/ 106 w 201"/>
                  <a:gd name="T3" fmla="*/ 25 h 201"/>
                  <a:gd name="T4" fmla="*/ 91 w 201"/>
                  <a:gd name="T5" fmla="*/ 15 h 201"/>
                  <a:gd name="T6" fmla="*/ 54 w 201"/>
                  <a:gd name="T7" fmla="*/ 2 h 201"/>
                  <a:gd name="T8" fmla="*/ 38 w 201"/>
                  <a:gd name="T9" fmla="*/ 6 h 201"/>
                  <a:gd name="T10" fmla="*/ 6 w 201"/>
                  <a:gd name="T11" fmla="*/ 38 h 201"/>
                  <a:gd name="T12" fmla="*/ 2 w 201"/>
                  <a:gd name="T13" fmla="*/ 54 h 201"/>
                  <a:gd name="T14" fmla="*/ 15 w 201"/>
                  <a:gd name="T15" fmla="*/ 91 h 201"/>
                  <a:gd name="T16" fmla="*/ 25 w 201"/>
                  <a:gd name="T17" fmla="*/ 106 h 201"/>
                  <a:gd name="T18" fmla="*/ 116 w 201"/>
                  <a:gd name="T19" fmla="*/ 198 h 201"/>
                  <a:gd name="T20" fmla="*/ 129 w 201"/>
                  <a:gd name="T21" fmla="*/ 198 h 201"/>
                  <a:gd name="T22" fmla="*/ 198 w 201"/>
                  <a:gd name="T23" fmla="*/ 129 h 201"/>
                  <a:gd name="T24" fmla="*/ 198 w 201"/>
                  <a:gd name="T25" fmla="*/ 116 h 201"/>
                  <a:gd name="T26" fmla="*/ 29 w 201"/>
                  <a:gd name="T27" fmla="*/ 29 h 201"/>
                  <a:gd name="T28" fmla="*/ 48 w 201"/>
                  <a:gd name="T29" fmla="*/ 29 h 201"/>
                  <a:gd name="T30" fmla="*/ 48 w 201"/>
                  <a:gd name="T31" fmla="*/ 48 h 201"/>
                  <a:gd name="T32" fmla="*/ 29 w 201"/>
                  <a:gd name="T33" fmla="*/ 48 h 201"/>
                  <a:gd name="T34" fmla="*/ 29 w 201"/>
                  <a:gd name="T35" fmla="*/ 29 h 201"/>
                  <a:gd name="T36" fmla="*/ 180 w 201"/>
                  <a:gd name="T37" fmla="*/ 126 h 201"/>
                  <a:gd name="T38" fmla="*/ 126 w 201"/>
                  <a:gd name="T39" fmla="*/ 180 h 201"/>
                  <a:gd name="T40" fmla="*/ 118 w 201"/>
                  <a:gd name="T41" fmla="*/ 180 h 201"/>
                  <a:gd name="T42" fmla="*/ 32 w 201"/>
                  <a:gd name="T43" fmla="*/ 95 h 201"/>
                  <a:gd name="T44" fmla="*/ 32 w 201"/>
                  <a:gd name="T45" fmla="*/ 86 h 201"/>
                  <a:gd name="T46" fmla="*/ 86 w 201"/>
                  <a:gd name="T47" fmla="*/ 32 h 201"/>
                  <a:gd name="T48" fmla="*/ 95 w 201"/>
                  <a:gd name="T49" fmla="*/ 32 h 201"/>
                  <a:gd name="T50" fmla="*/ 180 w 201"/>
                  <a:gd name="T51" fmla="*/ 118 h 201"/>
                  <a:gd name="T52" fmla="*/ 180 w 201"/>
                  <a:gd name="T53" fmla="*/ 12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1" h="201">
                    <a:moveTo>
                      <a:pt x="198" y="116"/>
                    </a:moveTo>
                    <a:cubicBezTo>
                      <a:pt x="106" y="25"/>
                      <a:pt x="106" y="25"/>
                      <a:pt x="106" y="25"/>
                    </a:cubicBezTo>
                    <a:cubicBezTo>
                      <a:pt x="103" y="21"/>
                      <a:pt x="96" y="17"/>
                      <a:pt x="91" y="15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49" y="0"/>
                      <a:pt x="42" y="2"/>
                      <a:pt x="38" y="6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2" y="42"/>
                      <a:pt x="0" y="49"/>
                      <a:pt x="2" y="54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7" y="96"/>
                      <a:pt x="21" y="103"/>
                      <a:pt x="25" y="106"/>
                    </a:cubicBezTo>
                    <a:cubicBezTo>
                      <a:pt x="116" y="198"/>
                      <a:pt x="116" y="198"/>
                      <a:pt x="116" y="198"/>
                    </a:cubicBezTo>
                    <a:cubicBezTo>
                      <a:pt x="120" y="201"/>
                      <a:pt x="126" y="201"/>
                      <a:pt x="129" y="198"/>
                    </a:cubicBezTo>
                    <a:cubicBezTo>
                      <a:pt x="198" y="129"/>
                      <a:pt x="198" y="129"/>
                      <a:pt x="198" y="129"/>
                    </a:cubicBezTo>
                    <a:cubicBezTo>
                      <a:pt x="201" y="126"/>
                      <a:pt x="201" y="120"/>
                      <a:pt x="198" y="116"/>
                    </a:cubicBezTo>
                    <a:close/>
                    <a:moveTo>
                      <a:pt x="29" y="29"/>
                    </a:moveTo>
                    <a:cubicBezTo>
                      <a:pt x="34" y="24"/>
                      <a:pt x="43" y="24"/>
                      <a:pt x="48" y="29"/>
                    </a:cubicBezTo>
                    <a:cubicBezTo>
                      <a:pt x="53" y="34"/>
                      <a:pt x="53" y="43"/>
                      <a:pt x="48" y="48"/>
                    </a:cubicBezTo>
                    <a:cubicBezTo>
                      <a:pt x="43" y="53"/>
                      <a:pt x="34" y="53"/>
                      <a:pt x="29" y="48"/>
                    </a:cubicBezTo>
                    <a:cubicBezTo>
                      <a:pt x="24" y="43"/>
                      <a:pt x="24" y="34"/>
                      <a:pt x="29" y="29"/>
                    </a:cubicBezTo>
                    <a:close/>
                    <a:moveTo>
                      <a:pt x="180" y="126"/>
                    </a:moveTo>
                    <a:cubicBezTo>
                      <a:pt x="126" y="180"/>
                      <a:pt x="126" y="180"/>
                      <a:pt x="126" y="180"/>
                    </a:cubicBezTo>
                    <a:cubicBezTo>
                      <a:pt x="124" y="183"/>
                      <a:pt x="120" y="183"/>
                      <a:pt x="118" y="180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0" y="93"/>
                      <a:pt x="30" y="89"/>
                      <a:pt x="32" y="86"/>
                    </a:cubicBezTo>
                    <a:cubicBezTo>
                      <a:pt x="86" y="32"/>
                      <a:pt x="86" y="32"/>
                      <a:pt x="86" y="32"/>
                    </a:cubicBezTo>
                    <a:cubicBezTo>
                      <a:pt x="89" y="30"/>
                      <a:pt x="93" y="30"/>
                      <a:pt x="95" y="32"/>
                    </a:cubicBezTo>
                    <a:cubicBezTo>
                      <a:pt x="180" y="118"/>
                      <a:pt x="180" y="118"/>
                      <a:pt x="180" y="118"/>
                    </a:cubicBezTo>
                    <a:cubicBezTo>
                      <a:pt x="183" y="120"/>
                      <a:pt x="183" y="124"/>
                      <a:pt x="180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683" name="TextBox 87"/>
            <p:cNvSpPr txBox="1">
              <a:spLocks noChangeArrowheads="1"/>
            </p:cNvSpPr>
            <p:nvPr/>
          </p:nvSpPr>
          <p:spPr bwMode="auto">
            <a:xfrm>
              <a:off x="8498743" y="4531397"/>
              <a:ext cx="748923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zh-CN" altLang="en-US" sz="2200" b="1" dirty="0">
                  <a:solidFill>
                    <a:srgbClr val="2A3B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尺寸</a:t>
              </a:r>
              <a:endParaRPr lang="en-US" altLang="zh-CN" sz="2200" b="1" dirty="0">
                <a:solidFill>
                  <a:srgbClr val="2A3B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99" name="Rectangle 88"/>
            <p:cNvSpPr/>
            <p:nvPr/>
          </p:nvSpPr>
          <p:spPr>
            <a:xfrm>
              <a:off x="8498743" y="4867032"/>
              <a:ext cx="1981200" cy="110799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轴距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20cm</a:t>
              </a: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总高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倍轮高</a:t>
              </a:r>
              <a:endPara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宽度 底板宽度</a:t>
              </a:r>
              <a:endPara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49071" y="2894036"/>
            <a:ext cx="3041649" cy="1209647"/>
            <a:chOff x="849071" y="2894036"/>
            <a:chExt cx="3041649" cy="1209647"/>
          </a:xfrm>
        </p:grpSpPr>
        <p:sp>
          <p:nvSpPr>
            <p:cNvPr id="58" name="Rounded Rectangle 21"/>
            <p:cNvSpPr/>
            <p:nvPr/>
          </p:nvSpPr>
          <p:spPr>
            <a:xfrm>
              <a:off x="2900120" y="2983404"/>
              <a:ext cx="990600" cy="990600"/>
            </a:xfrm>
            <a:prstGeom prst="roundRect">
              <a:avLst>
                <a:gd name="adj" fmla="val 37768"/>
              </a:avLst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Group 72"/>
            <p:cNvGrpSpPr/>
            <p:nvPr/>
          </p:nvGrpSpPr>
          <p:grpSpPr>
            <a:xfrm>
              <a:off x="3186242" y="3272217"/>
              <a:ext cx="417183" cy="413605"/>
              <a:chOff x="3567113" y="2855913"/>
              <a:chExt cx="555626" cy="550862"/>
            </a:xfrm>
            <a:solidFill>
              <a:schemeClr val="bg1"/>
            </a:solidFill>
          </p:grpSpPr>
          <p:sp>
            <p:nvSpPr>
              <p:cNvPr id="85" name="Freeform 73"/>
              <p:cNvSpPr/>
              <p:nvPr/>
            </p:nvSpPr>
            <p:spPr bwMode="auto">
              <a:xfrm>
                <a:off x="3567113" y="2855913"/>
                <a:ext cx="468313" cy="465137"/>
              </a:xfrm>
              <a:custGeom>
                <a:avLst/>
                <a:gdLst>
                  <a:gd name="T0" fmla="*/ 101 w 125"/>
                  <a:gd name="T1" fmla="*/ 53 h 124"/>
                  <a:gd name="T2" fmla="*/ 50 w 125"/>
                  <a:gd name="T3" fmla="*/ 14 h 124"/>
                  <a:gd name="T4" fmla="*/ 47 w 125"/>
                  <a:gd name="T5" fmla="*/ 0 h 124"/>
                  <a:gd name="T6" fmla="*/ 0 w 125"/>
                  <a:gd name="T7" fmla="*/ 46 h 124"/>
                  <a:gd name="T8" fmla="*/ 14 w 125"/>
                  <a:gd name="T9" fmla="*/ 49 h 124"/>
                  <a:gd name="T10" fmla="*/ 54 w 125"/>
                  <a:gd name="T11" fmla="*/ 100 h 124"/>
                  <a:gd name="T12" fmla="*/ 57 w 125"/>
                  <a:gd name="T13" fmla="*/ 124 h 124"/>
                  <a:gd name="T14" fmla="*/ 125 w 125"/>
                  <a:gd name="T15" fmla="*/ 56 h 124"/>
                  <a:gd name="T16" fmla="*/ 101 w 125"/>
                  <a:gd name="T17" fmla="*/ 5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124">
                    <a:moveTo>
                      <a:pt x="101" y="53"/>
                    </a:moveTo>
                    <a:cubicBezTo>
                      <a:pt x="50" y="14"/>
                      <a:pt x="50" y="14"/>
                      <a:pt x="50" y="14"/>
                    </a:cubicBezTo>
                    <a:cubicBezTo>
                      <a:pt x="51" y="8"/>
                      <a:pt x="50" y="3"/>
                      <a:pt x="47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4" y="49"/>
                      <a:pt x="9" y="50"/>
                      <a:pt x="14" y="49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51" y="110"/>
                      <a:pt x="51" y="119"/>
                      <a:pt x="57" y="124"/>
                    </a:cubicBezTo>
                    <a:cubicBezTo>
                      <a:pt x="125" y="56"/>
                      <a:pt x="125" y="56"/>
                      <a:pt x="125" y="56"/>
                    </a:cubicBezTo>
                    <a:cubicBezTo>
                      <a:pt x="120" y="51"/>
                      <a:pt x="111" y="50"/>
                      <a:pt x="101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74"/>
              <p:cNvSpPr/>
              <p:nvPr/>
            </p:nvSpPr>
            <p:spPr bwMode="auto">
              <a:xfrm>
                <a:off x="3886201" y="3171825"/>
                <a:ext cx="236538" cy="234950"/>
              </a:xfrm>
              <a:custGeom>
                <a:avLst/>
                <a:gdLst>
                  <a:gd name="T0" fmla="*/ 149 w 149"/>
                  <a:gd name="T1" fmla="*/ 148 h 148"/>
                  <a:gd name="T2" fmla="*/ 38 w 149"/>
                  <a:gd name="T3" fmla="*/ 0 h 148"/>
                  <a:gd name="T4" fmla="*/ 0 w 149"/>
                  <a:gd name="T5" fmla="*/ 37 h 148"/>
                  <a:gd name="T6" fmla="*/ 149 w 149"/>
                  <a:gd name="T7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48">
                    <a:moveTo>
                      <a:pt x="149" y="148"/>
                    </a:moveTo>
                    <a:lnTo>
                      <a:pt x="38" y="0"/>
                    </a:lnTo>
                    <a:lnTo>
                      <a:pt x="0" y="37"/>
                    </a:lnTo>
                    <a:lnTo>
                      <a:pt x="149" y="1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685" name="TextBox 89"/>
            <p:cNvSpPr txBox="1">
              <a:spLocks noChangeArrowheads="1"/>
            </p:cNvSpPr>
            <p:nvPr/>
          </p:nvSpPr>
          <p:spPr bwMode="auto">
            <a:xfrm>
              <a:off x="849071" y="2894036"/>
              <a:ext cx="748923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200" b="1" dirty="0">
                  <a:solidFill>
                    <a:srgbClr val="2A3B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速度</a:t>
              </a:r>
              <a:endParaRPr lang="en-US" altLang="zh-CN" sz="2200" b="1" dirty="0">
                <a:solidFill>
                  <a:srgbClr val="2A3B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01" name="Rectangle 90"/>
            <p:cNvSpPr/>
            <p:nvPr/>
          </p:nvSpPr>
          <p:spPr>
            <a:xfrm>
              <a:off x="849071" y="3334242"/>
              <a:ext cx="1981200" cy="769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行驶速度达到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0.45m/s</a:t>
              </a:r>
              <a:endParaRPr 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889008" y="4438593"/>
            <a:ext cx="3047999" cy="1527644"/>
            <a:chOff x="1889008" y="4438593"/>
            <a:chExt cx="3047999" cy="1527644"/>
          </a:xfrm>
        </p:grpSpPr>
        <p:sp>
          <p:nvSpPr>
            <p:cNvPr id="59" name="Rounded Rectangle 23"/>
            <p:cNvSpPr/>
            <p:nvPr/>
          </p:nvSpPr>
          <p:spPr>
            <a:xfrm>
              <a:off x="3946407" y="4539153"/>
              <a:ext cx="990600" cy="990600"/>
            </a:xfrm>
            <a:prstGeom prst="roundRect">
              <a:avLst>
                <a:gd name="adj" fmla="val 37768"/>
              </a:avLst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Group 62"/>
            <p:cNvGrpSpPr/>
            <p:nvPr/>
          </p:nvGrpSpPr>
          <p:grpSpPr>
            <a:xfrm>
              <a:off x="4233958" y="4871654"/>
              <a:ext cx="414324" cy="326232"/>
              <a:chOff x="3578225" y="5840413"/>
              <a:chExt cx="881063" cy="693737"/>
            </a:xfrm>
            <a:solidFill>
              <a:schemeClr val="bg1"/>
            </a:solidFill>
          </p:grpSpPr>
          <p:sp>
            <p:nvSpPr>
              <p:cNvPr id="75" name="Freeform 63"/>
              <p:cNvSpPr/>
              <p:nvPr/>
            </p:nvSpPr>
            <p:spPr bwMode="auto">
              <a:xfrm>
                <a:off x="3638550" y="6215063"/>
                <a:ext cx="762000" cy="319087"/>
              </a:xfrm>
              <a:custGeom>
                <a:avLst/>
                <a:gdLst>
                  <a:gd name="T0" fmla="*/ 17 w 203"/>
                  <a:gd name="T1" fmla="*/ 68 h 85"/>
                  <a:gd name="T2" fmla="*/ 38 w 203"/>
                  <a:gd name="T3" fmla="*/ 85 h 85"/>
                  <a:gd name="T4" fmla="*/ 165 w 203"/>
                  <a:gd name="T5" fmla="*/ 85 h 85"/>
                  <a:gd name="T6" fmla="*/ 186 w 203"/>
                  <a:gd name="T7" fmla="*/ 68 h 85"/>
                  <a:gd name="T8" fmla="*/ 203 w 203"/>
                  <a:gd name="T9" fmla="*/ 0 h 85"/>
                  <a:gd name="T10" fmla="*/ 0 w 203"/>
                  <a:gd name="T11" fmla="*/ 0 h 85"/>
                  <a:gd name="T12" fmla="*/ 17 w 203"/>
                  <a:gd name="T13" fmla="*/ 6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3" h="85">
                    <a:moveTo>
                      <a:pt x="17" y="68"/>
                    </a:moveTo>
                    <a:cubicBezTo>
                      <a:pt x="19" y="77"/>
                      <a:pt x="29" y="85"/>
                      <a:pt x="38" y="85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175" y="85"/>
                      <a:pt x="184" y="77"/>
                      <a:pt x="186" y="68"/>
                    </a:cubicBezTo>
                    <a:cubicBezTo>
                      <a:pt x="203" y="0"/>
                      <a:pt x="203" y="0"/>
                      <a:pt x="20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7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64"/>
              <p:cNvSpPr/>
              <p:nvPr/>
            </p:nvSpPr>
            <p:spPr bwMode="auto">
              <a:xfrm>
                <a:off x="3578225" y="5840413"/>
                <a:ext cx="881063" cy="347662"/>
              </a:xfrm>
              <a:custGeom>
                <a:avLst/>
                <a:gdLst>
                  <a:gd name="T0" fmla="*/ 224 w 235"/>
                  <a:gd name="T1" fmla="*/ 58 h 93"/>
                  <a:gd name="T2" fmla="*/ 208 w 235"/>
                  <a:gd name="T3" fmla="*/ 58 h 93"/>
                  <a:gd name="T4" fmla="*/ 168 w 235"/>
                  <a:gd name="T5" fmla="*/ 26 h 93"/>
                  <a:gd name="T6" fmla="*/ 169 w 235"/>
                  <a:gd name="T7" fmla="*/ 21 h 93"/>
                  <a:gd name="T8" fmla="*/ 147 w 235"/>
                  <a:gd name="T9" fmla="*/ 0 h 93"/>
                  <a:gd name="T10" fmla="*/ 126 w 235"/>
                  <a:gd name="T11" fmla="*/ 21 h 93"/>
                  <a:gd name="T12" fmla="*/ 147 w 235"/>
                  <a:gd name="T13" fmla="*/ 42 h 93"/>
                  <a:gd name="T14" fmla="*/ 157 w 235"/>
                  <a:gd name="T15" fmla="*/ 40 h 93"/>
                  <a:gd name="T16" fmla="*/ 179 w 235"/>
                  <a:gd name="T17" fmla="*/ 58 h 93"/>
                  <a:gd name="T18" fmla="*/ 56 w 235"/>
                  <a:gd name="T19" fmla="*/ 58 h 93"/>
                  <a:gd name="T20" fmla="*/ 78 w 235"/>
                  <a:gd name="T21" fmla="*/ 40 h 93"/>
                  <a:gd name="T22" fmla="*/ 88 w 235"/>
                  <a:gd name="T23" fmla="*/ 42 h 93"/>
                  <a:gd name="T24" fmla="*/ 109 w 235"/>
                  <a:gd name="T25" fmla="*/ 21 h 93"/>
                  <a:gd name="T26" fmla="*/ 88 w 235"/>
                  <a:gd name="T27" fmla="*/ 0 h 93"/>
                  <a:gd name="T28" fmla="*/ 67 w 235"/>
                  <a:gd name="T29" fmla="*/ 21 h 93"/>
                  <a:gd name="T30" fmla="*/ 67 w 235"/>
                  <a:gd name="T31" fmla="*/ 26 h 93"/>
                  <a:gd name="T32" fmla="*/ 28 w 235"/>
                  <a:gd name="T33" fmla="*/ 58 h 93"/>
                  <a:gd name="T34" fmla="*/ 11 w 235"/>
                  <a:gd name="T35" fmla="*/ 58 h 93"/>
                  <a:gd name="T36" fmla="*/ 0 w 235"/>
                  <a:gd name="T37" fmla="*/ 68 h 93"/>
                  <a:gd name="T38" fmla="*/ 0 w 235"/>
                  <a:gd name="T39" fmla="*/ 82 h 93"/>
                  <a:gd name="T40" fmla="*/ 11 w 235"/>
                  <a:gd name="T41" fmla="*/ 93 h 93"/>
                  <a:gd name="T42" fmla="*/ 224 w 235"/>
                  <a:gd name="T43" fmla="*/ 93 h 93"/>
                  <a:gd name="T44" fmla="*/ 235 w 235"/>
                  <a:gd name="T45" fmla="*/ 82 h 93"/>
                  <a:gd name="T46" fmla="*/ 235 w 235"/>
                  <a:gd name="T47" fmla="*/ 68 h 93"/>
                  <a:gd name="T48" fmla="*/ 224 w 235"/>
                  <a:gd name="T49" fmla="*/ 5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5" h="93">
                    <a:moveTo>
                      <a:pt x="224" y="58"/>
                    </a:moveTo>
                    <a:cubicBezTo>
                      <a:pt x="208" y="58"/>
                      <a:pt x="208" y="58"/>
                      <a:pt x="208" y="58"/>
                    </a:cubicBezTo>
                    <a:cubicBezTo>
                      <a:pt x="168" y="26"/>
                      <a:pt x="168" y="26"/>
                      <a:pt x="168" y="26"/>
                    </a:cubicBezTo>
                    <a:cubicBezTo>
                      <a:pt x="168" y="24"/>
                      <a:pt x="169" y="23"/>
                      <a:pt x="169" y="21"/>
                    </a:cubicBezTo>
                    <a:cubicBezTo>
                      <a:pt x="169" y="9"/>
                      <a:pt x="159" y="0"/>
                      <a:pt x="147" y="0"/>
                    </a:cubicBezTo>
                    <a:cubicBezTo>
                      <a:pt x="136" y="0"/>
                      <a:pt x="126" y="9"/>
                      <a:pt x="126" y="21"/>
                    </a:cubicBezTo>
                    <a:cubicBezTo>
                      <a:pt x="126" y="33"/>
                      <a:pt x="136" y="42"/>
                      <a:pt x="147" y="42"/>
                    </a:cubicBezTo>
                    <a:cubicBezTo>
                      <a:pt x="151" y="42"/>
                      <a:pt x="154" y="41"/>
                      <a:pt x="157" y="40"/>
                    </a:cubicBezTo>
                    <a:cubicBezTo>
                      <a:pt x="179" y="58"/>
                      <a:pt x="179" y="58"/>
                      <a:pt x="179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81" y="41"/>
                      <a:pt x="84" y="42"/>
                      <a:pt x="88" y="42"/>
                    </a:cubicBezTo>
                    <a:cubicBezTo>
                      <a:pt x="100" y="42"/>
                      <a:pt x="109" y="33"/>
                      <a:pt x="109" y="21"/>
                    </a:cubicBezTo>
                    <a:cubicBezTo>
                      <a:pt x="109" y="9"/>
                      <a:pt x="100" y="0"/>
                      <a:pt x="88" y="0"/>
                    </a:cubicBezTo>
                    <a:cubicBezTo>
                      <a:pt x="76" y="0"/>
                      <a:pt x="67" y="9"/>
                      <a:pt x="67" y="21"/>
                    </a:cubicBezTo>
                    <a:cubicBezTo>
                      <a:pt x="67" y="23"/>
                      <a:pt x="67" y="24"/>
                      <a:pt x="67" y="2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5" y="58"/>
                      <a:pt x="0" y="62"/>
                      <a:pt x="0" y="68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8"/>
                      <a:pt x="5" y="93"/>
                      <a:pt x="11" y="93"/>
                    </a:cubicBezTo>
                    <a:cubicBezTo>
                      <a:pt x="224" y="93"/>
                      <a:pt x="224" y="93"/>
                      <a:pt x="224" y="93"/>
                    </a:cubicBezTo>
                    <a:cubicBezTo>
                      <a:pt x="230" y="93"/>
                      <a:pt x="235" y="88"/>
                      <a:pt x="235" y="82"/>
                    </a:cubicBezTo>
                    <a:cubicBezTo>
                      <a:pt x="235" y="68"/>
                      <a:pt x="235" y="68"/>
                      <a:pt x="235" y="68"/>
                    </a:cubicBezTo>
                    <a:cubicBezTo>
                      <a:pt x="235" y="62"/>
                      <a:pt x="230" y="58"/>
                      <a:pt x="22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687" name="TextBox 91"/>
            <p:cNvSpPr txBox="1">
              <a:spLocks noChangeArrowheads="1"/>
            </p:cNvSpPr>
            <p:nvPr/>
          </p:nvSpPr>
          <p:spPr bwMode="auto">
            <a:xfrm>
              <a:off x="1889008" y="4438593"/>
              <a:ext cx="748923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200" b="1" dirty="0">
                  <a:solidFill>
                    <a:srgbClr val="2A3B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投掷</a:t>
              </a:r>
              <a:endParaRPr lang="en-US" altLang="zh-CN" sz="2200" b="1" dirty="0">
                <a:solidFill>
                  <a:srgbClr val="2A3B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03" name="Rectangle 92"/>
            <p:cNvSpPr/>
            <p:nvPr/>
          </p:nvSpPr>
          <p:spPr>
            <a:xfrm>
              <a:off x="1889008" y="4858241"/>
              <a:ext cx="1979612" cy="110799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投递装置每次投放一个物块，时间不超过</a:t>
              </a:r>
              <a:r>
                <a:rPr lang="en-US" altLang="zh-CN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1s</a:t>
              </a:r>
              <a:endParaRPr 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315200" y="1491876"/>
            <a:ext cx="3505200" cy="1131766"/>
            <a:chOff x="7315200" y="1491876"/>
            <a:chExt cx="3505200" cy="1131766"/>
          </a:xfrm>
        </p:grpSpPr>
        <p:sp>
          <p:nvSpPr>
            <p:cNvPr id="64" name="Rounded Rectangle 33"/>
            <p:cNvSpPr/>
            <p:nvPr/>
          </p:nvSpPr>
          <p:spPr>
            <a:xfrm flipH="1">
              <a:off x="7315200" y="1524000"/>
              <a:ext cx="1049339" cy="990600"/>
            </a:xfrm>
            <a:prstGeom prst="roundRect">
              <a:avLst>
                <a:gd name="adj" fmla="val 37768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77" name="TextBox 81"/>
            <p:cNvSpPr txBox="1">
              <a:spLocks noChangeArrowheads="1"/>
            </p:cNvSpPr>
            <p:nvPr/>
          </p:nvSpPr>
          <p:spPr bwMode="auto">
            <a:xfrm>
              <a:off x="8466994" y="1491876"/>
              <a:ext cx="748923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200" b="1" dirty="0">
                  <a:solidFill>
                    <a:srgbClr val="2A3B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储存</a:t>
              </a:r>
              <a:endParaRPr lang="en-US" altLang="zh-CN" sz="2200" b="1" dirty="0">
                <a:solidFill>
                  <a:srgbClr val="2A3B4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93" name="Rectangle 82"/>
            <p:cNvSpPr/>
            <p:nvPr/>
          </p:nvSpPr>
          <p:spPr>
            <a:xfrm>
              <a:off x="8456613" y="1854201"/>
              <a:ext cx="2363787" cy="769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物块储存装置设有保护装置</a:t>
              </a:r>
              <a:endParaRPr lang="en-US" sz="2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89" name="Freeform 114"/>
            <p:cNvSpPr>
              <a:spLocks noEditPoints="1"/>
            </p:cNvSpPr>
            <p:nvPr/>
          </p:nvSpPr>
          <p:spPr bwMode="auto">
            <a:xfrm>
              <a:off x="7673975" y="1770063"/>
              <a:ext cx="350839" cy="463550"/>
            </a:xfrm>
            <a:custGeom>
              <a:avLst/>
              <a:gdLst>
                <a:gd name="T0" fmla="*/ 2147483647 w 100"/>
                <a:gd name="T1" fmla="*/ 2147483647 h 132"/>
                <a:gd name="T2" fmla="*/ 2147483647 w 100"/>
                <a:gd name="T3" fmla="*/ 2147483647 h 132"/>
                <a:gd name="T4" fmla="*/ 2147483647 w 100"/>
                <a:gd name="T5" fmla="*/ 2147483647 h 132"/>
                <a:gd name="T6" fmla="*/ 2147483647 w 100"/>
                <a:gd name="T7" fmla="*/ 2147483647 h 132"/>
                <a:gd name="T8" fmla="*/ 2147483647 w 100"/>
                <a:gd name="T9" fmla="*/ 2147483647 h 132"/>
                <a:gd name="T10" fmla="*/ 2147483647 w 100"/>
                <a:gd name="T11" fmla="*/ 2147483647 h 132"/>
                <a:gd name="T12" fmla="*/ 2147483647 w 100"/>
                <a:gd name="T13" fmla="*/ 2147483647 h 132"/>
                <a:gd name="T14" fmla="*/ 2147483647 w 100"/>
                <a:gd name="T15" fmla="*/ 2147483647 h 132"/>
                <a:gd name="T16" fmla="*/ 2147483647 w 100"/>
                <a:gd name="T17" fmla="*/ 2147483647 h 132"/>
                <a:gd name="T18" fmla="*/ 2147483647 w 100"/>
                <a:gd name="T19" fmla="*/ 2147483647 h 132"/>
                <a:gd name="T20" fmla="*/ 2147483647 w 100"/>
                <a:gd name="T21" fmla="*/ 2147483647 h 132"/>
                <a:gd name="T22" fmla="*/ 2147483647 w 100"/>
                <a:gd name="T23" fmla="*/ 2147483647 h 132"/>
                <a:gd name="T24" fmla="*/ 2147483647 w 100"/>
                <a:gd name="T25" fmla="*/ 2147483647 h 132"/>
                <a:gd name="T26" fmla="*/ 2147483647 w 100"/>
                <a:gd name="T27" fmla="*/ 2147483647 h 132"/>
                <a:gd name="T28" fmla="*/ 2147483647 w 100"/>
                <a:gd name="T29" fmla="*/ 2147483647 h 132"/>
                <a:gd name="T30" fmla="*/ 2147483647 w 100"/>
                <a:gd name="T31" fmla="*/ 2147483647 h 132"/>
                <a:gd name="T32" fmla="*/ 2147483647 w 100"/>
                <a:gd name="T33" fmla="*/ 0 h 132"/>
                <a:gd name="T34" fmla="*/ 2147483647 w 100"/>
                <a:gd name="T35" fmla="*/ 2147483647 h 132"/>
                <a:gd name="T36" fmla="*/ 2147483647 w 100"/>
                <a:gd name="T37" fmla="*/ 2147483647 h 132"/>
                <a:gd name="T38" fmla="*/ 0 w 100"/>
                <a:gd name="T39" fmla="*/ 2147483647 h 132"/>
                <a:gd name="T40" fmla="*/ 0 w 100"/>
                <a:gd name="T41" fmla="*/ 2147483647 h 132"/>
                <a:gd name="T42" fmla="*/ 2147483647 w 100"/>
                <a:gd name="T43" fmla="*/ 2147483647 h 132"/>
                <a:gd name="T44" fmla="*/ 2147483647 w 100"/>
                <a:gd name="T45" fmla="*/ 2147483647 h 132"/>
                <a:gd name="T46" fmla="*/ 2147483647 w 100"/>
                <a:gd name="T47" fmla="*/ 2147483647 h 132"/>
                <a:gd name="T48" fmla="*/ 2147483647 w 100"/>
                <a:gd name="T49" fmla="*/ 2147483647 h 132"/>
                <a:gd name="T50" fmla="*/ 2147483647 w 100"/>
                <a:gd name="T51" fmla="*/ 2147483647 h 132"/>
                <a:gd name="T52" fmla="*/ 2147483647 w 100"/>
                <a:gd name="T53" fmla="*/ 2147483647 h 132"/>
                <a:gd name="T54" fmla="*/ 2147483647 w 100"/>
                <a:gd name="T55" fmla="*/ 2147483647 h 132"/>
                <a:gd name="T56" fmla="*/ 2147483647 w 100"/>
                <a:gd name="T57" fmla="*/ 2147483647 h 132"/>
                <a:gd name="T58" fmla="*/ 2147483647 w 100"/>
                <a:gd name="T59" fmla="*/ 2147483647 h 132"/>
                <a:gd name="T60" fmla="*/ 2147483647 w 100"/>
                <a:gd name="T61" fmla="*/ 2147483647 h 132"/>
                <a:gd name="T62" fmla="*/ 2147483647 w 100"/>
                <a:gd name="T63" fmla="*/ 2147483647 h 132"/>
                <a:gd name="T64" fmla="*/ 2147483647 w 100"/>
                <a:gd name="T65" fmla="*/ 2147483647 h 132"/>
                <a:gd name="T66" fmla="*/ 2147483647 w 100"/>
                <a:gd name="T67" fmla="*/ 2147483647 h 132"/>
                <a:gd name="T68" fmla="*/ 2147483647 w 100"/>
                <a:gd name="T69" fmla="*/ 2147483647 h 132"/>
                <a:gd name="T70" fmla="*/ 2147483647 w 100"/>
                <a:gd name="T71" fmla="*/ 2147483647 h 132"/>
                <a:gd name="T72" fmla="*/ 2147483647 w 100"/>
                <a:gd name="T73" fmla="*/ 2147483647 h 13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0"/>
                <a:gd name="T112" fmla="*/ 0 h 132"/>
                <a:gd name="T113" fmla="*/ 100 w 100"/>
                <a:gd name="T114" fmla="*/ 132 h 13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0" h="132">
                  <a:moveTo>
                    <a:pt x="50" y="70"/>
                  </a:moveTo>
                  <a:cubicBezTo>
                    <a:pt x="39" y="70"/>
                    <a:pt x="30" y="79"/>
                    <a:pt x="30" y="90"/>
                  </a:cubicBezTo>
                  <a:cubicBezTo>
                    <a:pt x="30" y="102"/>
                    <a:pt x="39" y="111"/>
                    <a:pt x="50" y="111"/>
                  </a:cubicBezTo>
                  <a:cubicBezTo>
                    <a:pt x="61" y="111"/>
                    <a:pt x="70" y="102"/>
                    <a:pt x="70" y="90"/>
                  </a:cubicBezTo>
                  <a:cubicBezTo>
                    <a:pt x="70" y="79"/>
                    <a:pt x="61" y="70"/>
                    <a:pt x="50" y="70"/>
                  </a:cubicBezTo>
                  <a:close/>
                  <a:moveTo>
                    <a:pt x="53" y="93"/>
                  </a:moveTo>
                  <a:cubicBezTo>
                    <a:pt x="53" y="102"/>
                    <a:pt x="53" y="102"/>
                    <a:pt x="53" y="102"/>
                  </a:cubicBezTo>
                  <a:cubicBezTo>
                    <a:pt x="53" y="104"/>
                    <a:pt x="52" y="105"/>
                    <a:pt x="50" y="105"/>
                  </a:cubicBezTo>
                  <a:cubicBezTo>
                    <a:pt x="48" y="105"/>
                    <a:pt x="47" y="104"/>
                    <a:pt x="47" y="102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4" y="91"/>
                    <a:pt x="41" y="88"/>
                    <a:pt x="41" y="84"/>
                  </a:cubicBezTo>
                  <a:cubicBezTo>
                    <a:pt x="41" y="80"/>
                    <a:pt x="45" y="76"/>
                    <a:pt x="50" y="76"/>
                  </a:cubicBezTo>
                  <a:cubicBezTo>
                    <a:pt x="55" y="76"/>
                    <a:pt x="59" y="80"/>
                    <a:pt x="59" y="84"/>
                  </a:cubicBezTo>
                  <a:cubicBezTo>
                    <a:pt x="59" y="88"/>
                    <a:pt x="56" y="91"/>
                    <a:pt x="53" y="93"/>
                  </a:cubicBezTo>
                  <a:close/>
                  <a:moveTo>
                    <a:pt x="86" y="50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86" y="16"/>
                    <a:pt x="70" y="0"/>
                    <a:pt x="50" y="0"/>
                  </a:cubicBezTo>
                  <a:cubicBezTo>
                    <a:pt x="30" y="0"/>
                    <a:pt x="14" y="16"/>
                    <a:pt x="14" y="36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3"/>
                    <a:pt x="0" y="60"/>
                    <a:pt x="0" y="6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3"/>
                    <a:pt x="9" y="132"/>
                    <a:pt x="20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91" y="132"/>
                    <a:pt x="100" y="123"/>
                    <a:pt x="100" y="112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0" y="60"/>
                    <a:pt x="94" y="53"/>
                    <a:pt x="86" y="50"/>
                  </a:cubicBezTo>
                  <a:close/>
                  <a:moveTo>
                    <a:pt x="50" y="115"/>
                  </a:moveTo>
                  <a:cubicBezTo>
                    <a:pt x="36" y="115"/>
                    <a:pt x="25" y="104"/>
                    <a:pt x="25" y="90"/>
                  </a:cubicBezTo>
                  <a:cubicBezTo>
                    <a:pt x="25" y="77"/>
                    <a:pt x="36" y="66"/>
                    <a:pt x="50" y="66"/>
                  </a:cubicBezTo>
                  <a:cubicBezTo>
                    <a:pt x="64" y="66"/>
                    <a:pt x="75" y="77"/>
                    <a:pt x="75" y="90"/>
                  </a:cubicBezTo>
                  <a:cubicBezTo>
                    <a:pt x="75" y="104"/>
                    <a:pt x="64" y="115"/>
                    <a:pt x="50" y="115"/>
                  </a:cubicBezTo>
                  <a:close/>
                  <a:moveTo>
                    <a:pt x="76" y="49"/>
                  </a:moveTo>
                  <a:cubicBezTo>
                    <a:pt x="24" y="49"/>
                    <a:pt x="24" y="49"/>
                    <a:pt x="24" y="49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2"/>
                    <a:pt x="36" y="11"/>
                    <a:pt x="50" y="11"/>
                  </a:cubicBezTo>
                  <a:cubicBezTo>
                    <a:pt x="64" y="11"/>
                    <a:pt x="76" y="22"/>
                    <a:pt x="76" y="36"/>
                  </a:cubicBezTo>
                  <a:lnTo>
                    <a:pt x="76" y="4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332747" y="497310"/>
            <a:ext cx="72918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03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确定最终规格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4896900" y="2299922"/>
            <a:ext cx="2418981" cy="2418983"/>
            <a:chOff x="3775076" y="1512888"/>
            <a:chExt cx="4527549" cy="4527552"/>
          </a:xfrm>
        </p:grpSpPr>
        <p:sp>
          <p:nvSpPr>
            <p:cNvPr id="67" name="Oval 5"/>
            <p:cNvSpPr>
              <a:spLocks noChangeArrowheads="1"/>
            </p:cNvSpPr>
            <p:nvPr/>
          </p:nvSpPr>
          <p:spPr bwMode="auto">
            <a:xfrm>
              <a:off x="5048251" y="2792413"/>
              <a:ext cx="1970088" cy="1979612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Freeform 6"/>
            <p:cNvSpPr/>
            <p:nvPr/>
          </p:nvSpPr>
          <p:spPr bwMode="auto">
            <a:xfrm>
              <a:off x="3775076" y="1530350"/>
              <a:ext cx="2005013" cy="2389188"/>
            </a:xfrm>
            <a:custGeom>
              <a:avLst/>
              <a:gdLst>
                <a:gd name="T0" fmla="*/ 2147483647 w 414"/>
                <a:gd name="T1" fmla="*/ 2147483647 h 493"/>
                <a:gd name="T2" fmla="*/ 2147483647 w 414"/>
                <a:gd name="T3" fmla="*/ 2147483647 h 493"/>
                <a:gd name="T4" fmla="*/ 2147483647 w 414"/>
                <a:gd name="T5" fmla="*/ 0 h 493"/>
                <a:gd name="T6" fmla="*/ 2147483647 w 414"/>
                <a:gd name="T7" fmla="*/ 2147483647 h 493"/>
                <a:gd name="T8" fmla="*/ 2147483647 w 414"/>
                <a:gd name="T9" fmla="*/ 2147483647 h 493"/>
                <a:gd name="T10" fmla="*/ 2147483647 w 414"/>
                <a:gd name="T11" fmla="*/ 2147483647 h 493"/>
                <a:gd name="T12" fmla="*/ 0 w 414"/>
                <a:gd name="T13" fmla="*/ 2147483647 h 493"/>
                <a:gd name="T14" fmla="*/ 2147483647 w 414"/>
                <a:gd name="T15" fmla="*/ 2147483647 h 493"/>
                <a:gd name="T16" fmla="*/ 2147483647 w 414"/>
                <a:gd name="T17" fmla="*/ 2147483647 h 493"/>
                <a:gd name="T18" fmla="*/ 2147483647 w 414"/>
                <a:gd name="T19" fmla="*/ 2147483647 h 493"/>
                <a:gd name="T20" fmla="*/ 2147483647 w 414"/>
                <a:gd name="T21" fmla="*/ 2147483647 h 493"/>
                <a:gd name="T22" fmla="*/ 2147483647 w 414"/>
                <a:gd name="T23" fmla="*/ 2147483647 h 493"/>
                <a:gd name="T24" fmla="*/ 2147483647 w 414"/>
                <a:gd name="T25" fmla="*/ 2147483647 h 4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4"/>
                <a:gd name="T40" fmla="*/ 0 h 493"/>
                <a:gd name="T41" fmla="*/ 414 w 414"/>
                <a:gd name="T42" fmla="*/ 493 h 49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4" h="493">
                  <a:moveTo>
                    <a:pt x="414" y="150"/>
                  </a:moveTo>
                  <a:cubicBezTo>
                    <a:pt x="374" y="88"/>
                    <a:pt x="374" y="88"/>
                    <a:pt x="374" y="88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336" y="9"/>
                    <a:pt x="266" y="35"/>
                    <a:pt x="207" y="75"/>
                  </a:cubicBezTo>
                  <a:cubicBezTo>
                    <a:pt x="147" y="62"/>
                    <a:pt x="84" y="93"/>
                    <a:pt x="59" y="152"/>
                  </a:cubicBezTo>
                  <a:cubicBezTo>
                    <a:pt x="47" y="182"/>
                    <a:pt x="47" y="213"/>
                    <a:pt x="56" y="241"/>
                  </a:cubicBezTo>
                  <a:cubicBezTo>
                    <a:pt x="21" y="306"/>
                    <a:pt x="1" y="380"/>
                    <a:pt x="0" y="458"/>
                  </a:cubicBezTo>
                  <a:cubicBezTo>
                    <a:pt x="82" y="493"/>
                    <a:pt x="82" y="493"/>
                    <a:pt x="82" y="493"/>
                  </a:cubicBezTo>
                  <a:cubicBezTo>
                    <a:pt x="149" y="449"/>
                    <a:pt x="149" y="449"/>
                    <a:pt x="149" y="449"/>
                  </a:cubicBezTo>
                  <a:cubicBezTo>
                    <a:pt x="151" y="407"/>
                    <a:pt x="161" y="367"/>
                    <a:pt x="178" y="330"/>
                  </a:cubicBezTo>
                  <a:cubicBezTo>
                    <a:pt x="229" y="331"/>
                    <a:pt x="277" y="301"/>
                    <a:pt x="298" y="251"/>
                  </a:cubicBezTo>
                  <a:cubicBezTo>
                    <a:pt x="306" y="230"/>
                    <a:pt x="309" y="209"/>
                    <a:pt x="307" y="188"/>
                  </a:cubicBezTo>
                  <a:cubicBezTo>
                    <a:pt x="339" y="169"/>
                    <a:pt x="375" y="156"/>
                    <a:pt x="414" y="150"/>
                  </a:cubicBezTo>
                  <a:close/>
                </a:path>
              </a:pathLst>
            </a:custGeom>
            <a:solidFill>
              <a:srgbClr val="1570C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7"/>
            <p:cNvSpPr/>
            <p:nvPr/>
          </p:nvSpPr>
          <p:spPr bwMode="auto">
            <a:xfrm>
              <a:off x="5861051" y="1512888"/>
              <a:ext cx="2392363" cy="1916112"/>
            </a:xfrm>
            <a:custGeom>
              <a:avLst/>
              <a:gdLst>
                <a:gd name="T0" fmla="*/ 2147483647 w 494"/>
                <a:gd name="T1" fmla="*/ 2147483647 h 396"/>
                <a:gd name="T2" fmla="*/ 2147483647 w 494"/>
                <a:gd name="T3" fmla="*/ 2147483647 h 396"/>
                <a:gd name="T4" fmla="*/ 2147483647 w 494"/>
                <a:gd name="T5" fmla="*/ 2147483647 h 396"/>
                <a:gd name="T6" fmla="*/ 2147483647 w 494"/>
                <a:gd name="T7" fmla="*/ 0 h 396"/>
                <a:gd name="T8" fmla="*/ 0 w 494"/>
                <a:gd name="T9" fmla="*/ 2147483647 h 396"/>
                <a:gd name="T10" fmla="*/ 2147483647 w 494"/>
                <a:gd name="T11" fmla="*/ 2147483647 h 396"/>
                <a:gd name="T12" fmla="*/ 2147483647 w 494"/>
                <a:gd name="T13" fmla="*/ 2147483647 h 396"/>
                <a:gd name="T14" fmla="*/ 2147483647 w 494"/>
                <a:gd name="T15" fmla="*/ 2147483647 h 396"/>
                <a:gd name="T16" fmla="*/ 2147483647 w 494"/>
                <a:gd name="T17" fmla="*/ 2147483647 h 396"/>
                <a:gd name="T18" fmla="*/ 2147483647 w 494"/>
                <a:gd name="T19" fmla="*/ 2147483647 h 396"/>
                <a:gd name="T20" fmla="*/ 2147483647 w 494"/>
                <a:gd name="T21" fmla="*/ 2147483647 h 396"/>
                <a:gd name="T22" fmla="*/ 2147483647 w 494"/>
                <a:gd name="T23" fmla="*/ 2147483647 h 396"/>
                <a:gd name="T24" fmla="*/ 2147483647 w 494"/>
                <a:gd name="T25" fmla="*/ 2147483647 h 3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94"/>
                <a:gd name="T40" fmla="*/ 0 h 396"/>
                <a:gd name="T41" fmla="*/ 494 w 494"/>
                <a:gd name="T42" fmla="*/ 396 h 39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94" h="396">
                  <a:moveTo>
                    <a:pt x="409" y="188"/>
                  </a:moveTo>
                  <a:cubicBezTo>
                    <a:pt x="418" y="131"/>
                    <a:pt x="387" y="72"/>
                    <a:pt x="331" y="49"/>
                  </a:cubicBezTo>
                  <a:cubicBezTo>
                    <a:pt x="300" y="36"/>
                    <a:pt x="267" y="36"/>
                    <a:pt x="238" y="47"/>
                  </a:cubicBezTo>
                  <a:cubicBezTo>
                    <a:pt x="177" y="17"/>
                    <a:pt x="108" y="1"/>
                    <a:pt x="36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80" y="150"/>
                    <a:pt x="117" y="158"/>
                    <a:pt x="152" y="172"/>
                  </a:cubicBezTo>
                  <a:cubicBezTo>
                    <a:pt x="154" y="221"/>
                    <a:pt x="183" y="268"/>
                    <a:pt x="232" y="288"/>
                  </a:cubicBezTo>
                  <a:cubicBezTo>
                    <a:pt x="255" y="297"/>
                    <a:pt x="279" y="300"/>
                    <a:pt x="302" y="296"/>
                  </a:cubicBezTo>
                  <a:cubicBezTo>
                    <a:pt x="322" y="326"/>
                    <a:pt x="336" y="360"/>
                    <a:pt x="344" y="396"/>
                  </a:cubicBezTo>
                  <a:cubicBezTo>
                    <a:pt x="413" y="352"/>
                    <a:pt x="413" y="352"/>
                    <a:pt x="413" y="352"/>
                  </a:cubicBezTo>
                  <a:cubicBezTo>
                    <a:pt x="494" y="386"/>
                    <a:pt x="494" y="386"/>
                    <a:pt x="494" y="386"/>
                  </a:cubicBezTo>
                  <a:cubicBezTo>
                    <a:pt x="481" y="312"/>
                    <a:pt x="451" y="245"/>
                    <a:pt x="409" y="188"/>
                  </a:cubicBezTo>
                  <a:close/>
                </a:path>
              </a:pathLst>
            </a:custGeom>
            <a:solidFill>
              <a:srgbClr val="1570C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8"/>
            <p:cNvSpPr/>
            <p:nvPr/>
          </p:nvSpPr>
          <p:spPr bwMode="auto">
            <a:xfrm>
              <a:off x="6335713" y="3487738"/>
              <a:ext cx="1966912" cy="2508250"/>
            </a:xfrm>
            <a:custGeom>
              <a:avLst/>
              <a:gdLst>
                <a:gd name="T0" fmla="*/ 2147483647 w 406"/>
                <a:gd name="T1" fmla="*/ 2147483647 h 518"/>
                <a:gd name="T2" fmla="*/ 2147483647 w 406"/>
                <a:gd name="T3" fmla="*/ 2147483647 h 518"/>
                <a:gd name="T4" fmla="*/ 2147483647 w 406"/>
                <a:gd name="T5" fmla="*/ 2147483647 h 518"/>
                <a:gd name="T6" fmla="*/ 2147483647 w 406"/>
                <a:gd name="T7" fmla="*/ 0 h 518"/>
                <a:gd name="T8" fmla="*/ 2147483647 w 406"/>
                <a:gd name="T9" fmla="*/ 2147483647 h 518"/>
                <a:gd name="T10" fmla="*/ 2147483647 w 406"/>
                <a:gd name="T11" fmla="*/ 2147483647 h 518"/>
                <a:gd name="T12" fmla="*/ 2147483647 w 406"/>
                <a:gd name="T13" fmla="*/ 2147483647 h 518"/>
                <a:gd name="T14" fmla="*/ 2147483647 w 406"/>
                <a:gd name="T15" fmla="*/ 2147483647 h 518"/>
                <a:gd name="T16" fmla="*/ 0 w 406"/>
                <a:gd name="T17" fmla="*/ 2147483647 h 518"/>
                <a:gd name="T18" fmla="*/ 2147483647 w 406"/>
                <a:gd name="T19" fmla="*/ 2147483647 h 518"/>
                <a:gd name="T20" fmla="*/ 2147483647 w 406"/>
                <a:gd name="T21" fmla="*/ 2147483647 h 518"/>
                <a:gd name="T22" fmla="*/ 2147483647 w 406"/>
                <a:gd name="T23" fmla="*/ 2147483647 h 518"/>
                <a:gd name="T24" fmla="*/ 2147483647 w 406"/>
                <a:gd name="T25" fmla="*/ 2147483647 h 5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6"/>
                <a:gd name="T40" fmla="*/ 0 h 518"/>
                <a:gd name="T41" fmla="*/ 406 w 406"/>
                <a:gd name="T42" fmla="*/ 518 h 5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6" h="518">
                  <a:moveTo>
                    <a:pt x="370" y="330"/>
                  </a:moveTo>
                  <a:cubicBezTo>
                    <a:pt x="384" y="297"/>
                    <a:pt x="383" y="261"/>
                    <a:pt x="370" y="231"/>
                  </a:cubicBezTo>
                  <a:cubicBezTo>
                    <a:pt x="394" y="170"/>
                    <a:pt x="406" y="104"/>
                    <a:pt x="402" y="35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254" y="43"/>
                    <a:pt x="254" y="43"/>
                    <a:pt x="254" y="43"/>
                  </a:cubicBezTo>
                  <a:cubicBezTo>
                    <a:pt x="256" y="81"/>
                    <a:pt x="251" y="118"/>
                    <a:pt x="240" y="152"/>
                  </a:cubicBezTo>
                  <a:cubicBezTo>
                    <a:pt x="194" y="156"/>
                    <a:pt x="151" y="185"/>
                    <a:pt x="132" y="231"/>
                  </a:cubicBezTo>
                  <a:cubicBezTo>
                    <a:pt x="121" y="258"/>
                    <a:pt x="120" y="287"/>
                    <a:pt x="126" y="313"/>
                  </a:cubicBezTo>
                  <a:cubicBezTo>
                    <a:pt x="90" y="340"/>
                    <a:pt x="47" y="360"/>
                    <a:pt x="0" y="369"/>
                  </a:cubicBezTo>
                  <a:cubicBezTo>
                    <a:pt x="47" y="441"/>
                    <a:pt x="47" y="441"/>
                    <a:pt x="47" y="441"/>
                  </a:cubicBezTo>
                  <a:cubicBezTo>
                    <a:pt x="14" y="518"/>
                    <a:pt x="14" y="518"/>
                    <a:pt x="14" y="518"/>
                  </a:cubicBezTo>
                  <a:cubicBezTo>
                    <a:pt x="102" y="503"/>
                    <a:pt x="180" y="465"/>
                    <a:pt x="243" y="410"/>
                  </a:cubicBezTo>
                  <a:cubicBezTo>
                    <a:pt x="297" y="413"/>
                    <a:pt x="349" y="382"/>
                    <a:pt x="370" y="330"/>
                  </a:cubicBezTo>
                  <a:close/>
                </a:path>
              </a:pathLst>
            </a:custGeom>
            <a:solidFill>
              <a:srgbClr val="1570C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9"/>
            <p:cNvSpPr/>
            <p:nvPr/>
          </p:nvSpPr>
          <p:spPr bwMode="auto">
            <a:xfrm>
              <a:off x="3789364" y="3986215"/>
              <a:ext cx="2498725" cy="2054225"/>
            </a:xfrm>
            <a:custGeom>
              <a:avLst/>
              <a:gdLst>
                <a:gd name="T0" fmla="*/ 2147483647 w 516"/>
                <a:gd name="T1" fmla="*/ 2147483647 h 424"/>
                <a:gd name="T2" fmla="*/ 2147483647 w 516"/>
                <a:gd name="T3" fmla="*/ 2147483647 h 424"/>
                <a:gd name="T4" fmla="*/ 2147483647 w 516"/>
                <a:gd name="T5" fmla="*/ 2147483647 h 424"/>
                <a:gd name="T6" fmla="*/ 2147483647 w 516"/>
                <a:gd name="T7" fmla="*/ 2147483647 h 424"/>
                <a:gd name="T8" fmla="*/ 2147483647 w 516"/>
                <a:gd name="T9" fmla="*/ 0 h 424"/>
                <a:gd name="T10" fmla="*/ 2147483647 w 516"/>
                <a:gd name="T11" fmla="*/ 2147483647 h 424"/>
                <a:gd name="T12" fmla="*/ 0 w 516"/>
                <a:gd name="T13" fmla="*/ 2147483647 h 424"/>
                <a:gd name="T14" fmla="*/ 2147483647 w 516"/>
                <a:gd name="T15" fmla="*/ 2147483647 h 424"/>
                <a:gd name="T16" fmla="*/ 2147483647 w 516"/>
                <a:gd name="T17" fmla="*/ 2147483647 h 424"/>
                <a:gd name="T18" fmla="*/ 2147483647 w 516"/>
                <a:gd name="T19" fmla="*/ 2147483647 h 424"/>
                <a:gd name="T20" fmla="*/ 2147483647 w 516"/>
                <a:gd name="T21" fmla="*/ 2147483647 h 424"/>
                <a:gd name="T22" fmla="*/ 2147483647 w 516"/>
                <a:gd name="T23" fmla="*/ 2147483647 h 424"/>
                <a:gd name="T24" fmla="*/ 2147483647 w 516"/>
                <a:gd name="T25" fmla="*/ 2147483647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16"/>
                <a:gd name="T40" fmla="*/ 0 h 424"/>
                <a:gd name="T41" fmla="*/ 516 w 516"/>
                <a:gd name="T42" fmla="*/ 424 h 4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16" h="424">
                  <a:moveTo>
                    <a:pt x="470" y="272"/>
                  </a:moveTo>
                  <a:cubicBezTo>
                    <a:pt x="424" y="273"/>
                    <a:pt x="379" y="264"/>
                    <a:pt x="339" y="247"/>
                  </a:cubicBezTo>
                  <a:cubicBezTo>
                    <a:pt x="336" y="199"/>
                    <a:pt x="306" y="155"/>
                    <a:pt x="259" y="136"/>
                  </a:cubicBezTo>
                  <a:cubicBezTo>
                    <a:pt x="239" y="127"/>
                    <a:pt x="217" y="124"/>
                    <a:pt x="196" y="127"/>
                  </a:cubicBezTo>
                  <a:cubicBezTo>
                    <a:pt x="172" y="89"/>
                    <a:pt x="156" y="46"/>
                    <a:pt x="149" y="0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89"/>
                    <a:pt x="39" y="164"/>
                    <a:pt x="84" y="227"/>
                  </a:cubicBezTo>
                  <a:cubicBezTo>
                    <a:pt x="71" y="287"/>
                    <a:pt x="102" y="350"/>
                    <a:pt x="161" y="374"/>
                  </a:cubicBezTo>
                  <a:cubicBezTo>
                    <a:pt x="194" y="388"/>
                    <a:pt x="229" y="387"/>
                    <a:pt x="259" y="374"/>
                  </a:cubicBezTo>
                  <a:cubicBezTo>
                    <a:pt x="327" y="407"/>
                    <a:pt x="403" y="424"/>
                    <a:pt x="483" y="421"/>
                  </a:cubicBezTo>
                  <a:cubicBezTo>
                    <a:pt x="516" y="343"/>
                    <a:pt x="516" y="343"/>
                    <a:pt x="516" y="343"/>
                  </a:cubicBezTo>
                  <a:lnTo>
                    <a:pt x="470" y="272"/>
                  </a:lnTo>
                  <a:close/>
                </a:path>
              </a:pathLst>
            </a:custGeom>
            <a:solidFill>
              <a:srgbClr val="1570C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2" name="组合 61"/>
            <p:cNvGrpSpPr/>
            <p:nvPr/>
          </p:nvGrpSpPr>
          <p:grpSpPr>
            <a:xfrm>
              <a:off x="4528684" y="4969819"/>
              <a:ext cx="529275" cy="402576"/>
              <a:chOff x="4929188" y="4928507"/>
              <a:chExt cx="411163" cy="312738"/>
            </a:xfrm>
            <a:solidFill>
              <a:srgbClr val="357879"/>
            </a:solidFill>
          </p:grpSpPr>
          <p:sp>
            <p:nvSpPr>
              <p:cNvPr id="108" name="Freeform 10"/>
              <p:cNvSpPr/>
              <p:nvPr/>
            </p:nvSpPr>
            <p:spPr bwMode="auto">
              <a:xfrm>
                <a:off x="4929188" y="4966607"/>
                <a:ext cx="411163" cy="274638"/>
              </a:xfrm>
              <a:custGeom>
                <a:avLst/>
                <a:gdLst>
                  <a:gd name="T0" fmla="*/ 259 w 259"/>
                  <a:gd name="T1" fmla="*/ 173 h 173"/>
                  <a:gd name="T2" fmla="*/ 0 w 259"/>
                  <a:gd name="T3" fmla="*/ 173 h 173"/>
                  <a:gd name="T4" fmla="*/ 0 w 259"/>
                  <a:gd name="T5" fmla="*/ 0 h 173"/>
                  <a:gd name="T6" fmla="*/ 128 w 259"/>
                  <a:gd name="T7" fmla="*/ 85 h 173"/>
                  <a:gd name="T8" fmla="*/ 259 w 259"/>
                  <a:gd name="T9" fmla="*/ 0 h 173"/>
                  <a:gd name="T10" fmla="*/ 259 w 259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9" h="173">
                    <a:moveTo>
                      <a:pt x="259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8" y="85"/>
                    </a:lnTo>
                    <a:lnTo>
                      <a:pt x="259" y="0"/>
                    </a:lnTo>
                    <a:lnTo>
                      <a:pt x="259" y="1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9" name="Freeform 11"/>
              <p:cNvSpPr/>
              <p:nvPr/>
            </p:nvSpPr>
            <p:spPr bwMode="auto">
              <a:xfrm>
                <a:off x="4929188" y="4928507"/>
                <a:ext cx="411163" cy="134938"/>
              </a:xfrm>
              <a:custGeom>
                <a:avLst/>
                <a:gdLst>
                  <a:gd name="T0" fmla="*/ 259 w 259"/>
                  <a:gd name="T1" fmla="*/ 0 h 85"/>
                  <a:gd name="T2" fmla="*/ 0 w 259"/>
                  <a:gd name="T3" fmla="*/ 0 h 85"/>
                  <a:gd name="T4" fmla="*/ 0 w 259"/>
                  <a:gd name="T5" fmla="*/ 2 h 85"/>
                  <a:gd name="T6" fmla="*/ 128 w 259"/>
                  <a:gd name="T7" fmla="*/ 85 h 85"/>
                  <a:gd name="T8" fmla="*/ 259 w 259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85">
                    <a:moveTo>
                      <a:pt x="259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28" y="85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3" name="Freeform 12"/>
            <p:cNvSpPr>
              <a:spLocks noEditPoints="1"/>
            </p:cNvSpPr>
            <p:nvPr/>
          </p:nvSpPr>
          <p:spPr bwMode="auto">
            <a:xfrm>
              <a:off x="7431090" y="4479927"/>
              <a:ext cx="434975" cy="576263"/>
            </a:xfrm>
            <a:custGeom>
              <a:avLst/>
              <a:gdLst>
                <a:gd name="T0" fmla="*/ 2147483647 w 90"/>
                <a:gd name="T1" fmla="*/ 2147483647 h 119"/>
                <a:gd name="T2" fmla="*/ 2147483647 w 90"/>
                <a:gd name="T3" fmla="*/ 2147483647 h 119"/>
                <a:gd name="T4" fmla="*/ 2147483647 w 90"/>
                <a:gd name="T5" fmla="*/ 2147483647 h 119"/>
                <a:gd name="T6" fmla="*/ 2147483647 w 90"/>
                <a:gd name="T7" fmla="*/ 2147483647 h 119"/>
                <a:gd name="T8" fmla="*/ 2147483647 w 90"/>
                <a:gd name="T9" fmla="*/ 2147483647 h 119"/>
                <a:gd name="T10" fmla="*/ 2147483647 w 90"/>
                <a:gd name="T11" fmla="*/ 2147483647 h 119"/>
                <a:gd name="T12" fmla="*/ 2147483647 w 90"/>
                <a:gd name="T13" fmla="*/ 2147483647 h 119"/>
                <a:gd name="T14" fmla="*/ 2147483647 w 90"/>
                <a:gd name="T15" fmla="*/ 2147483647 h 119"/>
                <a:gd name="T16" fmla="*/ 2147483647 w 90"/>
                <a:gd name="T17" fmla="*/ 2147483647 h 119"/>
                <a:gd name="T18" fmla="*/ 2147483647 w 90"/>
                <a:gd name="T19" fmla="*/ 2147483647 h 119"/>
                <a:gd name="T20" fmla="*/ 2147483647 w 90"/>
                <a:gd name="T21" fmla="*/ 2147483647 h 119"/>
                <a:gd name="T22" fmla="*/ 2147483647 w 90"/>
                <a:gd name="T23" fmla="*/ 2147483647 h 119"/>
                <a:gd name="T24" fmla="*/ 2147483647 w 90"/>
                <a:gd name="T25" fmla="*/ 2147483647 h 119"/>
                <a:gd name="T26" fmla="*/ 2147483647 w 90"/>
                <a:gd name="T27" fmla="*/ 2147483647 h 119"/>
                <a:gd name="T28" fmla="*/ 2147483647 w 90"/>
                <a:gd name="T29" fmla="*/ 2147483647 h 119"/>
                <a:gd name="T30" fmla="*/ 2147483647 w 90"/>
                <a:gd name="T31" fmla="*/ 2147483647 h 119"/>
                <a:gd name="T32" fmla="*/ 2147483647 w 90"/>
                <a:gd name="T33" fmla="*/ 2147483647 h 119"/>
                <a:gd name="T34" fmla="*/ 2147483647 w 90"/>
                <a:gd name="T35" fmla="*/ 2147483647 h 119"/>
                <a:gd name="T36" fmla="*/ 2147483647 w 90"/>
                <a:gd name="T37" fmla="*/ 2147483647 h 1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0"/>
                <a:gd name="T58" fmla="*/ 0 h 119"/>
                <a:gd name="T59" fmla="*/ 90 w 90"/>
                <a:gd name="T60" fmla="*/ 119 h 11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0" h="119">
                  <a:moveTo>
                    <a:pt x="19" y="4"/>
                  </a:moveTo>
                  <a:cubicBezTo>
                    <a:pt x="31" y="2"/>
                    <a:pt x="66" y="0"/>
                    <a:pt x="76" y="5"/>
                  </a:cubicBezTo>
                  <a:cubicBezTo>
                    <a:pt x="89" y="13"/>
                    <a:pt x="85" y="41"/>
                    <a:pt x="85" y="61"/>
                  </a:cubicBezTo>
                  <a:cubicBezTo>
                    <a:pt x="85" y="81"/>
                    <a:pt x="90" y="109"/>
                    <a:pt x="74" y="115"/>
                  </a:cubicBezTo>
                  <a:cubicBezTo>
                    <a:pt x="65" y="119"/>
                    <a:pt x="22" y="119"/>
                    <a:pt x="14" y="115"/>
                  </a:cubicBezTo>
                  <a:cubicBezTo>
                    <a:pt x="0" y="109"/>
                    <a:pt x="4" y="82"/>
                    <a:pt x="4" y="61"/>
                  </a:cubicBezTo>
                  <a:cubicBezTo>
                    <a:pt x="4" y="51"/>
                    <a:pt x="4" y="44"/>
                    <a:pt x="4" y="37"/>
                  </a:cubicBezTo>
                  <a:cubicBezTo>
                    <a:pt x="4" y="20"/>
                    <a:pt x="2" y="7"/>
                    <a:pt x="19" y="4"/>
                  </a:cubicBezTo>
                  <a:close/>
                  <a:moveTo>
                    <a:pt x="14" y="55"/>
                  </a:moveTo>
                  <a:cubicBezTo>
                    <a:pt x="14" y="69"/>
                    <a:pt x="13" y="85"/>
                    <a:pt x="17" y="89"/>
                  </a:cubicBezTo>
                  <a:cubicBezTo>
                    <a:pt x="22" y="93"/>
                    <a:pt x="38" y="91"/>
                    <a:pt x="44" y="91"/>
                  </a:cubicBezTo>
                  <a:cubicBezTo>
                    <a:pt x="51" y="91"/>
                    <a:pt x="67" y="93"/>
                    <a:pt x="71" y="89"/>
                  </a:cubicBezTo>
                  <a:cubicBezTo>
                    <a:pt x="77" y="83"/>
                    <a:pt x="74" y="66"/>
                    <a:pt x="74" y="54"/>
                  </a:cubicBezTo>
                  <a:cubicBezTo>
                    <a:pt x="74" y="41"/>
                    <a:pt x="77" y="24"/>
                    <a:pt x="71" y="18"/>
                  </a:cubicBezTo>
                  <a:cubicBezTo>
                    <a:pt x="66" y="13"/>
                    <a:pt x="33" y="13"/>
                    <a:pt x="22" y="16"/>
                  </a:cubicBezTo>
                  <a:cubicBezTo>
                    <a:pt x="11" y="19"/>
                    <a:pt x="14" y="36"/>
                    <a:pt x="14" y="55"/>
                  </a:cubicBezTo>
                  <a:close/>
                  <a:moveTo>
                    <a:pt x="45" y="110"/>
                  </a:moveTo>
                  <a:cubicBezTo>
                    <a:pt x="53" y="109"/>
                    <a:pt x="53" y="93"/>
                    <a:pt x="42" y="97"/>
                  </a:cubicBezTo>
                  <a:cubicBezTo>
                    <a:pt x="34" y="100"/>
                    <a:pt x="38" y="110"/>
                    <a:pt x="45" y="11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4" name="组合 65"/>
            <p:cNvGrpSpPr/>
            <p:nvPr/>
          </p:nvGrpSpPr>
          <p:grpSpPr>
            <a:xfrm>
              <a:off x="6917568" y="2010792"/>
              <a:ext cx="594667" cy="580362"/>
              <a:chOff x="6784975" y="2629807"/>
              <a:chExt cx="461963" cy="450850"/>
            </a:xfrm>
            <a:solidFill>
              <a:srgbClr val="357879"/>
            </a:solidFill>
          </p:grpSpPr>
          <p:sp>
            <p:nvSpPr>
              <p:cNvPr id="84" name="Freeform 13"/>
              <p:cNvSpPr/>
              <p:nvPr/>
            </p:nvSpPr>
            <p:spPr bwMode="auto">
              <a:xfrm>
                <a:off x="7029450" y="2967945"/>
                <a:ext cx="71438" cy="104775"/>
              </a:xfrm>
              <a:custGeom>
                <a:avLst/>
                <a:gdLst>
                  <a:gd name="T0" fmla="*/ 0 w 19"/>
                  <a:gd name="T1" fmla="*/ 0 h 28"/>
                  <a:gd name="T2" fmla="*/ 0 w 19"/>
                  <a:gd name="T3" fmla="*/ 28 h 28"/>
                  <a:gd name="T4" fmla="*/ 19 w 19"/>
                  <a:gd name="T5" fmla="*/ 4 h 28"/>
                  <a:gd name="T6" fmla="*/ 0 w 19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8">
                    <a:moveTo>
                      <a:pt x="0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7" y="25"/>
                      <a:pt x="14" y="16"/>
                      <a:pt x="19" y="4"/>
                    </a:cubicBezTo>
                    <a:cubicBezTo>
                      <a:pt x="13" y="2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Freeform 14"/>
              <p:cNvSpPr/>
              <p:nvPr/>
            </p:nvSpPr>
            <p:spPr bwMode="auto">
              <a:xfrm>
                <a:off x="7029450" y="2863170"/>
                <a:ext cx="90488" cy="96838"/>
              </a:xfrm>
              <a:custGeom>
                <a:avLst/>
                <a:gdLst>
                  <a:gd name="T0" fmla="*/ 24 w 24"/>
                  <a:gd name="T1" fmla="*/ 0 h 26"/>
                  <a:gd name="T2" fmla="*/ 0 w 24"/>
                  <a:gd name="T3" fmla="*/ 0 h 26"/>
                  <a:gd name="T4" fmla="*/ 0 w 24"/>
                  <a:gd name="T5" fmla="*/ 21 h 26"/>
                  <a:gd name="T6" fmla="*/ 21 w 24"/>
                  <a:gd name="T7" fmla="*/ 26 h 26"/>
                  <a:gd name="T8" fmla="*/ 24 w 2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2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7" y="21"/>
                      <a:pt x="14" y="23"/>
                      <a:pt x="21" y="26"/>
                    </a:cubicBezTo>
                    <a:cubicBezTo>
                      <a:pt x="23" y="18"/>
                      <a:pt x="24" y="9"/>
                      <a:pt x="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Freeform 15"/>
              <p:cNvSpPr/>
              <p:nvPr/>
            </p:nvSpPr>
            <p:spPr bwMode="auto">
              <a:xfrm>
                <a:off x="7029450" y="2742520"/>
                <a:ext cx="90488" cy="96838"/>
              </a:xfrm>
              <a:custGeom>
                <a:avLst/>
                <a:gdLst>
                  <a:gd name="T0" fmla="*/ 0 w 24"/>
                  <a:gd name="T1" fmla="*/ 5 h 26"/>
                  <a:gd name="T2" fmla="*/ 0 w 24"/>
                  <a:gd name="T3" fmla="*/ 26 h 26"/>
                  <a:gd name="T4" fmla="*/ 24 w 24"/>
                  <a:gd name="T5" fmla="*/ 26 h 26"/>
                  <a:gd name="T6" fmla="*/ 20 w 24"/>
                  <a:gd name="T7" fmla="*/ 0 h 26"/>
                  <a:gd name="T8" fmla="*/ 0 w 24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0" y="5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17"/>
                      <a:pt x="22" y="8"/>
                      <a:pt x="20" y="0"/>
                    </a:cubicBezTo>
                    <a:cubicBezTo>
                      <a:pt x="14" y="3"/>
                      <a:pt x="7" y="4"/>
                      <a:pt x="0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Freeform 16"/>
              <p:cNvSpPr/>
              <p:nvPr/>
            </p:nvSpPr>
            <p:spPr bwMode="auto">
              <a:xfrm>
                <a:off x="6927850" y="2967945"/>
                <a:ext cx="79375" cy="104775"/>
              </a:xfrm>
              <a:custGeom>
                <a:avLst/>
                <a:gdLst>
                  <a:gd name="T0" fmla="*/ 21 w 21"/>
                  <a:gd name="T1" fmla="*/ 28 h 28"/>
                  <a:gd name="T2" fmla="*/ 21 w 21"/>
                  <a:gd name="T3" fmla="*/ 0 h 28"/>
                  <a:gd name="T4" fmla="*/ 0 w 21"/>
                  <a:gd name="T5" fmla="*/ 4 h 28"/>
                  <a:gd name="T6" fmla="*/ 21 w 21"/>
                  <a:gd name="T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8">
                    <a:moveTo>
                      <a:pt x="21" y="28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4" y="0"/>
                      <a:pt x="7" y="1"/>
                      <a:pt x="0" y="4"/>
                    </a:cubicBezTo>
                    <a:cubicBezTo>
                      <a:pt x="5" y="17"/>
                      <a:pt x="13" y="26"/>
                      <a:pt x="21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Freeform 17"/>
              <p:cNvSpPr/>
              <p:nvPr/>
            </p:nvSpPr>
            <p:spPr bwMode="auto">
              <a:xfrm>
                <a:off x="6908800" y="2745695"/>
                <a:ext cx="98425" cy="93663"/>
              </a:xfrm>
              <a:custGeom>
                <a:avLst/>
                <a:gdLst>
                  <a:gd name="T0" fmla="*/ 0 w 26"/>
                  <a:gd name="T1" fmla="*/ 25 h 25"/>
                  <a:gd name="T2" fmla="*/ 26 w 26"/>
                  <a:gd name="T3" fmla="*/ 25 h 25"/>
                  <a:gd name="T4" fmla="*/ 26 w 26"/>
                  <a:gd name="T5" fmla="*/ 4 h 25"/>
                  <a:gd name="T6" fmla="*/ 4 w 26"/>
                  <a:gd name="T7" fmla="*/ 0 h 25"/>
                  <a:gd name="T8" fmla="*/ 0 w 26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0" y="25"/>
                    </a:move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4"/>
                      <a:pt x="11" y="2"/>
                      <a:pt x="4" y="0"/>
                    </a:cubicBezTo>
                    <a:cubicBezTo>
                      <a:pt x="2" y="7"/>
                      <a:pt x="0" y="16"/>
                      <a:pt x="0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Freeform 18"/>
              <p:cNvSpPr/>
              <p:nvPr/>
            </p:nvSpPr>
            <p:spPr bwMode="auto">
              <a:xfrm>
                <a:off x="7029450" y="2640920"/>
                <a:ext cx="66675" cy="93663"/>
              </a:xfrm>
              <a:custGeom>
                <a:avLst/>
                <a:gdLst>
                  <a:gd name="T0" fmla="*/ 0 w 18"/>
                  <a:gd name="T1" fmla="*/ 0 h 25"/>
                  <a:gd name="T2" fmla="*/ 0 w 18"/>
                  <a:gd name="T3" fmla="*/ 25 h 25"/>
                  <a:gd name="T4" fmla="*/ 18 w 18"/>
                  <a:gd name="T5" fmla="*/ 21 h 25"/>
                  <a:gd name="T6" fmla="*/ 0 w 18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5">
                    <a:moveTo>
                      <a:pt x="0" y="0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6" y="25"/>
                      <a:pt x="12" y="23"/>
                      <a:pt x="18" y="21"/>
                    </a:cubicBezTo>
                    <a:cubicBezTo>
                      <a:pt x="13" y="10"/>
                      <a:pt x="7" y="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4" name="Freeform 19"/>
              <p:cNvSpPr/>
              <p:nvPr/>
            </p:nvSpPr>
            <p:spPr bwMode="auto">
              <a:xfrm>
                <a:off x="6931025" y="2636157"/>
                <a:ext cx="76200" cy="98425"/>
              </a:xfrm>
              <a:custGeom>
                <a:avLst/>
                <a:gdLst>
                  <a:gd name="T0" fmla="*/ 20 w 20"/>
                  <a:gd name="T1" fmla="*/ 26 h 26"/>
                  <a:gd name="T2" fmla="*/ 20 w 20"/>
                  <a:gd name="T3" fmla="*/ 0 h 26"/>
                  <a:gd name="T4" fmla="*/ 0 w 20"/>
                  <a:gd name="T5" fmla="*/ 22 h 26"/>
                  <a:gd name="T6" fmla="*/ 20 w 20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2" y="2"/>
                      <a:pt x="5" y="11"/>
                      <a:pt x="0" y="22"/>
                    </a:cubicBezTo>
                    <a:cubicBezTo>
                      <a:pt x="6" y="25"/>
                      <a:pt x="13" y="26"/>
                      <a:pt x="20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5" name="Freeform 20"/>
              <p:cNvSpPr/>
              <p:nvPr/>
            </p:nvSpPr>
            <p:spPr bwMode="auto">
              <a:xfrm>
                <a:off x="6908800" y="2863170"/>
                <a:ext cx="98425" cy="96838"/>
              </a:xfrm>
              <a:custGeom>
                <a:avLst/>
                <a:gdLst>
                  <a:gd name="T0" fmla="*/ 3 w 26"/>
                  <a:gd name="T1" fmla="*/ 26 h 26"/>
                  <a:gd name="T2" fmla="*/ 26 w 26"/>
                  <a:gd name="T3" fmla="*/ 21 h 26"/>
                  <a:gd name="T4" fmla="*/ 26 w 26"/>
                  <a:gd name="T5" fmla="*/ 0 h 26"/>
                  <a:gd name="T6" fmla="*/ 0 w 26"/>
                  <a:gd name="T7" fmla="*/ 0 h 26"/>
                  <a:gd name="T8" fmla="*/ 3 w 26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3" y="26"/>
                    </a:moveTo>
                    <a:cubicBezTo>
                      <a:pt x="10" y="23"/>
                      <a:pt x="18" y="21"/>
                      <a:pt x="26" y="2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1" y="18"/>
                      <a:pt x="3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6" name="Freeform 21"/>
              <p:cNvSpPr/>
              <p:nvPr/>
            </p:nvSpPr>
            <p:spPr bwMode="auto">
              <a:xfrm>
                <a:off x="6784975" y="2863170"/>
                <a:ext cx="112713" cy="146050"/>
              </a:xfrm>
              <a:custGeom>
                <a:avLst/>
                <a:gdLst>
                  <a:gd name="T0" fmla="*/ 30 w 30"/>
                  <a:gd name="T1" fmla="*/ 28 h 39"/>
                  <a:gd name="T2" fmla="*/ 27 w 30"/>
                  <a:gd name="T3" fmla="*/ 0 h 39"/>
                  <a:gd name="T4" fmla="*/ 0 w 30"/>
                  <a:gd name="T5" fmla="*/ 0 h 39"/>
                  <a:gd name="T6" fmla="*/ 16 w 30"/>
                  <a:gd name="T7" fmla="*/ 39 h 39"/>
                  <a:gd name="T8" fmla="*/ 30 w 30"/>
                  <a:gd name="T9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28"/>
                    </a:moveTo>
                    <a:cubicBezTo>
                      <a:pt x="28" y="20"/>
                      <a:pt x="27" y="10"/>
                      <a:pt x="2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5"/>
                      <a:pt x="7" y="28"/>
                      <a:pt x="16" y="39"/>
                    </a:cubicBezTo>
                    <a:cubicBezTo>
                      <a:pt x="20" y="35"/>
                      <a:pt x="25" y="31"/>
                      <a:pt x="30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22"/>
              <p:cNvSpPr/>
              <p:nvPr/>
            </p:nvSpPr>
            <p:spPr bwMode="auto">
              <a:xfrm>
                <a:off x="7062788" y="2629807"/>
                <a:ext cx="101600" cy="77788"/>
              </a:xfrm>
              <a:custGeom>
                <a:avLst/>
                <a:gdLst>
                  <a:gd name="T0" fmla="*/ 0 w 27"/>
                  <a:gd name="T1" fmla="*/ 0 h 21"/>
                  <a:gd name="T2" fmla="*/ 15 w 27"/>
                  <a:gd name="T3" fmla="*/ 21 h 21"/>
                  <a:gd name="T4" fmla="*/ 27 w 27"/>
                  <a:gd name="T5" fmla="*/ 12 h 21"/>
                  <a:gd name="T6" fmla="*/ 0 w 27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1">
                    <a:moveTo>
                      <a:pt x="0" y="0"/>
                    </a:moveTo>
                    <a:cubicBezTo>
                      <a:pt x="6" y="4"/>
                      <a:pt x="11" y="11"/>
                      <a:pt x="15" y="21"/>
                    </a:cubicBezTo>
                    <a:cubicBezTo>
                      <a:pt x="19" y="19"/>
                      <a:pt x="23" y="16"/>
                      <a:pt x="27" y="12"/>
                    </a:cubicBezTo>
                    <a:cubicBezTo>
                      <a:pt x="19" y="6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7131050" y="2863170"/>
                <a:ext cx="115888" cy="149225"/>
              </a:xfrm>
              <a:custGeom>
                <a:avLst/>
                <a:gdLst>
                  <a:gd name="T0" fmla="*/ 4 w 31"/>
                  <a:gd name="T1" fmla="*/ 0 h 40"/>
                  <a:gd name="T2" fmla="*/ 0 w 31"/>
                  <a:gd name="T3" fmla="*/ 29 h 40"/>
                  <a:gd name="T4" fmla="*/ 15 w 31"/>
                  <a:gd name="T5" fmla="*/ 40 h 40"/>
                  <a:gd name="T6" fmla="*/ 31 w 31"/>
                  <a:gd name="T7" fmla="*/ 0 h 40"/>
                  <a:gd name="T8" fmla="*/ 4 w 31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0">
                    <a:moveTo>
                      <a:pt x="4" y="0"/>
                    </a:moveTo>
                    <a:cubicBezTo>
                      <a:pt x="4" y="10"/>
                      <a:pt x="2" y="20"/>
                      <a:pt x="0" y="29"/>
                    </a:cubicBezTo>
                    <a:cubicBezTo>
                      <a:pt x="5" y="32"/>
                      <a:pt x="10" y="36"/>
                      <a:pt x="15" y="40"/>
                    </a:cubicBezTo>
                    <a:cubicBezTo>
                      <a:pt x="25" y="30"/>
                      <a:pt x="31" y="15"/>
                      <a:pt x="31" y="0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" name="Freeform 24"/>
              <p:cNvSpPr/>
              <p:nvPr/>
            </p:nvSpPr>
            <p:spPr bwMode="auto">
              <a:xfrm>
                <a:off x="6867525" y="2629807"/>
                <a:ext cx="93663" cy="77788"/>
              </a:xfrm>
              <a:custGeom>
                <a:avLst/>
                <a:gdLst>
                  <a:gd name="T0" fmla="*/ 11 w 25"/>
                  <a:gd name="T1" fmla="*/ 21 h 21"/>
                  <a:gd name="T2" fmla="*/ 25 w 25"/>
                  <a:gd name="T3" fmla="*/ 0 h 21"/>
                  <a:gd name="T4" fmla="*/ 0 w 25"/>
                  <a:gd name="T5" fmla="*/ 13 h 21"/>
                  <a:gd name="T6" fmla="*/ 11 w 25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1">
                    <a:moveTo>
                      <a:pt x="11" y="21"/>
                    </a:moveTo>
                    <a:cubicBezTo>
                      <a:pt x="15" y="12"/>
                      <a:pt x="20" y="5"/>
                      <a:pt x="25" y="0"/>
                    </a:cubicBezTo>
                    <a:cubicBezTo>
                      <a:pt x="16" y="3"/>
                      <a:pt x="7" y="7"/>
                      <a:pt x="0" y="13"/>
                    </a:cubicBezTo>
                    <a:cubicBezTo>
                      <a:pt x="3" y="17"/>
                      <a:pt x="7" y="19"/>
                      <a:pt x="11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4" name="Freeform 25"/>
              <p:cNvSpPr/>
              <p:nvPr/>
            </p:nvSpPr>
            <p:spPr bwMode="auto">
              <a:xfrm>
                <a:off x="7126288" y="2693307"/>
                <a:ext cx="120650" cy="146050"/>
              </a:xfrm>
              <a:custGeom>
                <a:avLst/>
                <a:gdLst>
                  <a:gd name="T0" fmla="*/ 0 w 32"/>
                  <a:gd name="T1" fmla="*/ 10 h 39"/>
                  <a:gd name="T2" fmla="*/ 5 w 32"/>
                  <a:gd name="T3" fmla="*/ 39 h 39"/>
                  <a:gd name="T4" fmla="*/ 32 w 32"/>
                  <a:gd name="T5" fmla="*/ 39 h 39"/>
                  <a:gd name="T6" fmla="*/ 15 w 32"/>
                  <a:gd name="T7" fmla="*/ 0 h 39"/>
                  <a:gd name="T8" fmla="*/ 0 w 32"/>
                  <a:gd name="T9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9">
                    <a:moveTo>
                      <a:pt x="0" y="10"/>
                    </a:moveTo>
                    <a:cubicBezTo>
                      <a:pt x="3" y="19"/>
                      <a:pt x="4" y="29"/>
                      <a:pt x="5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24"/>
                      <a:pt x="25" y="10"/>
                      <a:pt x="15" y="0"/>
                    </a:cubicBezTo>
                    <a:cubicBezTo>
                      <a:pt x="10" y="4"/>
                      <a:pt x="6" y="7"/>
                      <a:pt x="0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5" name="Freeform 26"/>
              <p:cNvSpPr/>
              <p:nvPr/>
            </p:nvSpPr>
            <p:spPr bwMode="auto">
              <a:xfrm>
                <a:off x="6788150" y="2696482"/>
                <a:ext cx="112713" cy="142875"/>
              </a:xfrm>
              <a:custGeom>
                <a:avLst/>
                <a:gdLst>
                  <a:gd name="T0" fmla="*/ 26 w 30"/>
                  <a:gd name="T1" fmla="*/ 38 h 38"/>
                  <a:gd name="T2" fmla="*/ 30 w 30"/>
                  <a:gd name="T3" fmla="*/ 10 h 38"/>
                  <a:gd name="T4" fmla="*/ 16 w 30"/>
                  <a:gd name="T5" fmla="*/ 0 h 38"/>
                  <a:gd name="T6" fmla="*/ 0 w 30"/>
                  <a:gd name="T7" fmla="*/ 38 h 38"/>
                  <a:gd name="T8" fmla="*/ 26 w 30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8">
                    <a:moveTo>
                      <a:pt x="26" y="38"/>
                    </a:moveTo>
                    <a:cubicBezTo>
                      <a:pt x="26" y="28"/>
                      <a:pt x="27" y="18"/>
                      <a:pt x="30" y="10"/>
                    </a:cubicBezTo>
                    <a:cubicBezTo>
                      <a:pt x="25" y="7"/>
                      <a:pt x="20" y="4"/>
                      <a:pt x="16" y="0"/>
                    </a:cubicBezTo>
                    <a:cubicBezTo>
                      <a:pt x="7" y="10"/>
                      <a:pt x="1" y="23"/>
                      <a:pt x="0" y="38"/>
                    </a:cubicBezTo>
                    <a:cubicBezTo>
                      <a:pt x="26" y="38"/>
                      <a:pt x="26" y="38"/>
                      <a:pt x="26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6" name="Freeform 27"/>
              <p:cNvSpPr/>
              <p:nvPr/>
            </p:nvSpPr>
            <p:spPr bwMode="auto">
              <a:xfrm>
                <a:off x="7070725" y="2994932"/>
                <a:ext cx="96838" cy="85725"/>
              </a:xfrm>
              <a:custGeom>
                <a:avLst/>
                <a:gdLst>
                  <a:gd name="T0" fmla="*/ 14 w 26"/>
                  <a:gd name="T1" fmla="*/ 0 h 23"/>
                  <a:gd name="T2" fmla="*/ 0 w 26"/>
                  <a:gd name="T3" fmla="*/ 23 h 23"/>
                  <a:gd name="T4" fmla="*/ 26 w 26"/>
                  <a:gd name="T5" fmla="*/ 10 h 23"/>
                  <a:gd name="T6" fmla="*/ 14 w 26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3">
                    <a:moveTo>
                      <a:pt x="14" y="0"/>
                    </a:moveTo>
                    <a:cubicBezTo>
                      <a:pt x="10" y="10"/>
                      <a:pt x="5" y="18"/>
                      <a:pt x="0" y="23"/>
                    </a:cubicBezTo>
                    <a:cubicBezTo>
                      <a:pt x="9" y="21"/>
                      <a:pt x="18" y="16"/>
                      <a:pt x="26" y="10"/>
                    </a:cubicBezTo>
                    <a:cubicBezTo>
                      <a:pt x="22" y="6"/>
                      <a:pt x="18" y="3"/>
                      <a:pt x="1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28"/>
              <p:cNvSpPr/>
              <p:nvPr/>
            </p:nvSpPr>
            <p:spPr bwMode="auto">
              <a:xfrm>
                <a:off x="6862763" y="2994932"/>
                <a:ext cx="95250" cy="82550"/>
              </a:xfrm>
              <a:custGeom>
                <a:avLst/>
                <a:gdLst>
                  <a:gd name="T0" fmla="*/ 11 w 25"/>
                  <a:gd name="T1" fmla="*/ 0 h 22"/>
                  <a:gd name="T2" fmla="*/ 0 w 25"/>
                  <a:gd name="T3" fmla="*/ 9 h 22"/>
                  <a:gd name="T4" fmla="*/ 25 w 25"/>
                  <a:gd name="T5" fmla="*/ 22 h 22"/>
                  <a:gd name="T6" fmla="*/ 11 w 25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2">
                    <a:moveTo>
                      <a:pt x="11" y="0"/>
                    </a:moveTo>
                    <a:cubicBezTo>
                      <a:pt x="7" y="2"/>
                      <a:pt x="3" y="5"/>
                      <a:pt x="0" y="9"/>
                    </a:cubicBezTo>
                    <a:cubicBezTo>
                      <a:pt x="7" y="15"/>
                      <a:pt x="15" y="20"/>
                      <a:pt x="25" y="22"/>
                    </a:cubicBezTo>
                    <a:cubicBezTo>
                      <a:pt x="19" y="18"/>
                      <a:pt x="15" y="10"/>
                      <a:pt x="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7" name="Freeform 29"/>
            <p:cNvSpPr>
              <a:spLocks noEditPoints="1"/>
            </p:cNvSpPr>
            <p:nvPr/>
          </p:nvSpPr>
          <p:spPr bwMode="auto">
            <a:xfrm>
              <a:off x="4333875" y="2193927"/>
              <a:ext cx="554039" cy="561975"/>
            </a:xfrm>
            <a:custGeom>
              <a:avLst/>
              <a:gdLst>
                <a:gd name="T0" fmla="*/ 2147483647 w 114"/>
                <a:gd name="T1" fmla="*/ 2147483647 h 116"/>
                <a:gd name="T2" fmla="*/ 2147483647 w 114"/>
                <a:gd name="T3" fmla="*/ 2147483647 h 116"/>
                <a:gd name="T4" fmla="*/ 2147483647 w 114"/>
                <a:gd name="T5" fmla="*/ 2147483647 h 116"/>
                <a:gd name="T6" fmla="*/ 2147483647 w 114"/>
                <a:gd name="T7" fmla="*/ 2147483647 h 116"/>
                <a:gd name="T8" fmla="*/ 2147483647 w 114"/>
                <a:gd name="T9" fmla="*/ 2147483647 h 116"/>
                <a:gd name="T10" fmla="*/ 2147483647 w 114"/>
                <a:gd name="T11" fmla="*/ 2147483647 h 116"/>
                <a:gd name="T12" fmla="*/ 2147483647 w 114"/>
                <a:gd name="T13" fmla="*/ 2147483647 h 116"/>
                <a:gd name="T14" fmla="*/ 2147483647 w 114"/>
                <a:gd name="T15" fmla="*/ 2147483647 h 116"/>
                <a:gd name="T16" fmla="*/ 2147483647 w 114"/>
                <a:gd name="T17" fmla="*/ 2147483647 h 116"/>
                <a:gd name="T18" fmla="*/ 2147483647 w 114"/>
                <a:gd name="T19" fmla="*/ 2147483647 h 116"/>
                <a:gd name="T20" fmla="*/ 2147483647 w 114"/>
                <a:gd name="T21" fmla="*/ 2147483647 h 116"/>
                <a:gd name="T22" fmla="*/ 2147483647 w 114"/>
                <a:gd name="T23" fmla="*/ 2147483647 h 116"/>
                <a:gd name="T24" fmla="*/ 2147483647 w 114"/>
                <a:gd name="T25" fmla="*/ 2147483647 h 116"/>
                <a:gd name="T26" fmla="*/ 2147483647 w 114"/>
                <a:gd name="T27" fmla="*/ 2147483647 h 116"/>
                <a:gd name="T28" fmla="*/ 2147483647 w 114"/>
                <a:gd name="T29" fmla="*/ 2147483647 h 116"/>
                <a:gd name="T30" fmla="*/ 2147483647 w 114"/>
                <a:gd name="T31" fmla="*/ 2147483647 h 1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4"/>
                <a:gd name="T49" fmla="*/ 0 h 116"/>
                <a:gd name="T50" fmla="*/ 114 w 114"/>
                <a:gd name="T51" fmla="*/ 116 h 1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4" h="116">
                  <a:moveTo>
                    <a:pt x="113" y="100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8" y="65"/>
                    <a:pt x="90" y="56"/>
                    <a:pt x="89" y="46"/>
                  </a:cubicBezTo>
                  <a:cubicBezTo>
                    <a:pt x="88" y="21"/>
                    <a:pt x="67" y="0"/>
                    <a:pt x="43" y="1"/>
                  </a:cubicBezTo>
                  <a:cubicBezTo>
                    <a:pt x="18" y="3"/>
                    <a:pt x="0" y="24"/>
                    <a:pt x="1" y="50"/>
                  </a:cubicBezTo>
                  <a:cubicBezTo>
                    <a:pt x="3" y="76"/>
                    <a:pt x="24" y="96"/>
                    <a:pt x="48" y="95"/>
                  </a:cubicBezTo>
                  <a:cubicBezTo>
                    <a:pt x="57" y="95"/>
                    <a:pt x="65" y="92"/>
                    <a:pt x="72" y="87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1" y="116"/>
                    <a:pt x="103" y="115"/>
                    <a:pt x="104" y="114"/>
                  </a:cubicBezTo>
                  <a:cubicBezTo>
                    <a:pt x="113" y="103"/>
                    <a:pt x="113" y="103"/>
                    <a:pt x="113" y="103"/>
                  </a:cubicBezTo>
                  <a:cubicBezTo>
                    <a:pt x="114" y="102"/>
                    <a:pt x="114" y="101"/>
                    <a:pt x="113" y="100"/>
                  </a:cubicBezTo>
                  <a:close/>
                  <a:moveTo>
                    <a:pt x="15" y="50"/>
                  </a:moveTo>
                  <a:cubicBezTo>
                    <a:pt x="14" y="32"/>
                    <a:pt x="27" y="17"/>
                    <a:pt x="44" y="16"/>
                  </a:cubicBezTo>
                  <a:cubicBezTo>
                    <a:pt x="60" y="16"/>
                    <a:pt x="74" y="29"/>
                    <a:pt x="75" y="47"/>
                  </a:cubicBezTo>
                  <a:cubicBezTo>
                    <a:pt x="76" y="65"/>
                    <a:pt x="64" y="80"/>
                    <a:pt x="47" y="80"/>
                  </a:cubicBezTo>
                  <a:cubicBezTo>
                    <a:pt x="31" y="81"/>
                    <a:pt x="16" y="67"/>
                    <a:pt x="1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226"/>
            <p:cNvSpPr>
              <a:spLocks noEditPoints="1"/>
            </p:cNvSpPr>
            <p:nvPr/>
          </p:nvSpPr>
          <p:spPr bwMode="auto">
            <a:xfrm>
              <a:off x="5532439" y="3298825"/>
              <a:ext cx="930275" cy="846138"/>
            </a:xfrm>
            <a:custGeom>
              <a:avLst/>
              <a:gdLst>
                <a:gd name="T0" fmla="*/ 2147483647 w 351"/>
                <a:gd name="T1" fmla="*/ 2147483647 h 319"/>
                <a:gd name="T2" fmla="*/ 2147483647 w 351"/>
                <a:gd name="T3" fmla="*/ 0 h 319"/>
                <a:gd name="T4" fmla="*/ 0 w 351"/>
                <a:gd name="T5" fmla="*/ 2147483647 h 319"/>
                <a:gd name="T6" fmla="*/ 2147483647 w 351"/>
                <a:gd name="T7" fmla="*/ 2147483647 h 319"/>
                <a:gd name="T8" fmla="*/ 2147483647 w 351"/>
                <a:gd name="T9" fmla="*/ 2147483647 h 319"/>
                <a:gd name="T10" fmla="*/ 2147483647 w 351"/>
                <a:gd name="T11" fmla="*/ 2147483647 h 319"/>
                <a:gd name="T12" fmla="*/ 2147483647 w 351"/>
                <a:gd name="T13" fmla="*/ 2147483647 h 319"/>
                <a:gd name="T14" fmla="*/ 2147483647 w 351"/>
                <a:gd name="T15" fmla="*/ 2147483647 h 319"/>
                <a:gd name="T16" fmla="*/ 2147483647 w 351"/>
                <a:gd name="T17" fmla="*/ 2147483647 h 319"/>
                <a:gd name="T18" fmla="*/ 2147483647 w 351"/>
                <a:gd name="T19" fmla="*/ 2147483647 h 319"/>
                <a:gd name="T20" fmla="*/ 2147483647 w 351"/>
                <a:gd name="T21" fmla="*/ 2147483647 h 319"/>
                <a:gd name="T22" fmla="*/ 2147483647 w 351"/>
                <a:gd name="T23" fmla="*/ 2147483647 h 319"/>
                <a:gd name="T24" fmla="*/ 2147483647 w 351"/>
                <a:gd name="T25" fmla="*/ 2147483647 h 319"/>
                <a:gd name="T26" fmla="*/ 2147483647 w 351"/>
                <a:gd name="T27" fmla="*/ 2147483647 h 319"/>
                <a:gd name="T28" fmla="*/ 2147483647 w 351"/>
                <a:gd name="T29" fmla="*/ 2147483647 h 319"/>
                <a:gd name="T30" fmla="*/ 2147483647 w 351"/>
                <a:gd name="T31" fmla="*/ 2147483647 h 319"/>
                <a:gd name="T32" fmla="*/ 2147483647 w 351"/>
                <a:gd name="T33" fmla="*/ 2147483647 h 319"/>
                <a:gd name="T34" fmla="*/ 2147483647 w 351"/>
                <a:gd name="T35" fmla="*/ 2147483647 h 319"/>
                <a:gd name="T36" fmla="*/ 2147483647 w 351"/>
                <a:gd name="T37" fmla="*/ 2147483647 h 319"/>
                <a:gd name="T38" fmla="*/ 2147483647 w 351"/>
                <a:gd name="T39" fmla="*/ 2147483647 h 319"/>
                <a:gd name="T40" fmla="*/ 2147483647 w 351"/>
                <a:gd name="T41" fmla="*/ 2147483647 h 319"/>
                <a:gd name="T42" fmla="*/ 2147483647 w 351"/>
                <a:gd name="T43" fmla="*/ 2147483647 h 319"/>
                <a:gd name="T44" fmla="*/ 2147483647 w 351"/>
                <a:gd name="T45" fmla="*/ 2147483647 h 319"/>
                <a:gd name="T46" fmla="*/ 2147483647 w 351"/>
                <a:gd name="T47" fmla="*/ 2147483647 h 319"/>
                <a:gd name="T48" fmla="*/ 2147483647 w 351"/>
                <a:gd name="T49" fmla="*/ 2147483647 h 319"/>
                <a:gd name="T50" fmla="*/ 2147483647 w 351"/>
                <a:gd name="T51" fmla="*/ 2147483647 h 319"/>
                <a:gd name="T52" fmla="*/ 2147483647 w 351"/>
                <a:gd name="T53" fmla="*/ 2147483647 h 319"/>
                <a:gd name="T54" fmla="*/ 2147483647 w 351"/>
                <a:gd name="T55" fmla="*/ 2147483647 h 319"/>
                <a:gd name="T56" fmla="*/ 2147483647 w 351"/>
                <a:gd name="T57" fmla="*/ 2147483647 h 319"/>
                <a:gd name="T58" fmla="*/ 2147483647 w 351"/>
                <a:gd name="T59" fmla="*/ 2147483647 h 31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51"/>
                <a:gd name="T91" fmla="*/ 0 h 319"/>
                <a:gd name="T92" fmla="*/ 351 w 351"/>
                <a:gd name="T93" fmla="*/ 319 h 31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51" h="319">
                  <a:moveTo>
                    <a:pt x="311" y="111"/>
                  </a:moveTo>
                  <a:lnTo>
                    <a:pt x="263" y="0"/>
                  </a:lnTo>
                  <a:lnTo>
                    <a:pt x="0" y="115"/>
                  </a:lnTo>
                  <a:lnTo>
                    <a:pt x="64" y="259"/>
                  </a:lnTo>
                  <a:lnTo>
                    <a:pt x="64" y="319"/>
                  </a:lnTo>
                  <a:lnTo>
                    <a:pt x="351" y="319"/>
                  </a:lnTo>
                  <a:lnTo>
                    <a:pt x="351" y="111"/>
                  </a:lnTo>
                  <a:lnTo>
                    <a:pt x="311" y="111"/>
                  </a:lnTo>
                  <a:close/>
                  <a:moveTo>
                    <a:pt x="64" y="131"/>
                  </a:moveTo>
                  <a:lnTo>
                    <a:pt x="56" y="135"/>
                  </a:lnTo>
                  <a:lnTo>
                    <a:pt x="64" y="157"/>
                  </a:lnTo>
                  <a:lnTo>
                    <a:pt x="64" y="211"/>
                  </a:lnTo>
                  <a:lnTo>
                    <a:pt x="28" y="125"/>
                  </a:lnTo>
                  <a:lnTo>
                    <a:pt x="253" y="30"/>
                  </a:lnTo>
                  <a:lnTo>
                    <a:pt x="287" y="111"/>
                  </a:lnTo>
                  <a:lnTo>
                    <a:pt x="265" y="111"/>
                  </a:lnTo>
                  <a:lnTo>
                    <a:pt x="242" y="58"/>
                  </a:lnTo>
                  <a:lnTo>
                    <a:pt x="114" y="111"/>
                  </a:lnTo>
                  <a:lnTo>
                    <a:pt x="64" y="111"/>
                  </a:lnTo>
                  <a:lnTo>
                    <a:pt x="64" y="131"/>
                  </a:lnTo>
                  <a:close/>
                  <a:moveTo>
                    <a:pt x="329" y="297"/>
                  </a:moveTo>
                  <a:lnTo>
                    <a:pt x="84" y="297"/>
                  </a:lnTo>
                  <a:lnTo>
                    <a:pt x="84" y="131"/>
                  </a:lnTo>
                  <a:lnTo>
                    <a:pt x="329" y="131"/>
                  </a:lnTo>
                  <a:lnTo>
                    <a:pt x="329" y="297"/>
                  </a:lnTo>
                  <a:close/>
                  <a:moveTo>
                    <a:pt x="309" y="153"/>
                  </a:moveTo>
                  <a:lnTo>
                    <a:pt x="106" y="153"/>
                  </a:lnTo>
                  <a:lnTo>
                    <a:pt x="106" y="277"/>
                  </a:lnTo>
                  <a:lnTo>
                    <a:pt x="309" y="277"/>
                  </a:lnTo>
                  <a:lnTo>
                    <a:pt x="309" y="15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227165"/>
              </p:ext>
            </p:extLst>
          </p:nvPr>
        </p:nvGraphicFramePr>
        <p:xfrm>
          <a:off x="431800" y="2011363"/>
          <a:ext cx="14900275" cy="403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Worksheet" r:id="rId3" imgW="7330511" imgH="1775303" progId="Excel.Sheet.12">
                  <p:embed/>
                </p:oleObj>
              </mc:Choice>
              <mc:Fallback>
                <p:oleObj name="Worksheet" r:id="rId3" imgW="7330511" imgH="1775303" progId="Excel.Sheet.12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800" y="2011363"/>
                        <a:ext cx="14900275" cy="403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701" y="3922627"/>
            <a:ext cx="248559" cy="1879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338" y="4507082"/>
            <a:ext cx="243861" cy="18899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2136" y="3635843"/>
            <a:ext cx="243861" cy="18899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3599" y="3635843"/>
            <a:ext cx="243861" cy="18899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614" y="3635843"/>
            <a:ext cx="243861" cy="18899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3600" y="3361245"/>
            <a:ext cx="243861" cy="18899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615" y="3361245"/>
            <a:ext cx="243861" cy="18899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9630" y="3361245"/>
            <a:ext cx="243861" cy="18899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283" y="3942960"/>
            <a:ext cx="248559" cy="1879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854" y="3641887"/>
            <a:ext cx="243861" cy="18899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2135" y="4268085"/>
            <a:ext cx="243861" cy="18899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294" y="4507082"/>
            <a:ext cx="243861" cy="18899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2400" y="4259293"/>
            <a:ext cx="248559" cy="18793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2399" y="4808366"/>
            <a:ext cx="243861" cy="188992"/>
          </a:xfrm>
          <a:prstGeom prst="rect">
            <a:avLst/>
          </a:prstGeom>
        </p:spPr>
      </p:pic>
      <p:sp>
        <p:nvSpPr>
          <p:cNvPr id="2" name="文本框 17"/>
          <p:cNvSpPr txBox="1">
            <a:spLocks noChangeArrowheads="1"/>
          </p:cNvSpPr>
          <p:nvPr/>
        </p:nvSpPr>
        <p:spPr bwMode="auto">
          <a:xfrm>
            <a:off x="332747" y="497310"/>
            <a:ext cx="72918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03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确定最终规格</a:t>
            </a:r>
          </a:p>
        </p:txBody>
      </p:sp>
      <p:grpSp>
        <p:nvGrpSpPr>
          <p:cNvPr id="18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20" name="直角三角形 19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4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26" name="直角三角形 2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直角三角形 27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/>
          <p:nvPr/>
        </p:nvSpPr>
        <p:spPr>
          <a:xfrm>
            <a:off x="3855719" y="1021080"/>
            <a:ext cx="4480561" cy="481584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84320" y="1249680"/>
            <a:ext cx="4023360" cy="4358640"/>
          </a:xfrm>
          <a:prstGeom prst="rect">
            <a:avLst/>
          </a:prstGeom>
          <a:solidFill>
            <a:srgbClr val="1570C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987806" y="2582861"/>
            <a:ext cx="2216386" cy="1692277"/>
            <a:chOff x="682639" y="2511422"/>
            <a:chExt cx="2216386" cy="1692277"/>
          </a:xfrm>
        </p:grpSpPr>
        <p:sp>
          <p:nvSpPr>
            <p:cNvPr id="14" name="Content Placeholder 2"/>
            <p:cNvSpPr txBox="1"/>
            <p:nvPr/>
          </p:nvSpPr>
          <p:spPr>
            <a:xfrm>
              <a:off x="682639" y="3470274"/>
              <a:ext cx="2216386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产品示意图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SCHEMATIC DIAGRAM</a:t>
              </a:r>
            </a:p>
          </p:txBody>
        </p:sp>
        <p:sp>
          <p:nvSpPr>
            <p:cNvPr id="16" name="Freeform 17"/>
            <p:cNvSpPr>
              <a:spLocks noEditPoints="1"/>
            </p:cNvSpPr>
            <p:nvPr/>
          </p:nvSpPr>
          <p:spPr bwMode="auto">
            <a:xfrm>
              <a:off x="1356600" y="2511422"/>
              <a:ext cx="942975" cy="754062"/>
            </a:xfrm>
            <a:custGeom>
              <a:avLst/>
              <a:gdLst>
                <a:gd name="T0" fmla="*/ 2147483647 w 400"/>
                <a:gd name="T1" fmla="*/ 2147483647 h 320"/>
                <a:gd name="T2" fmla="*/ 2147483647 w 400"/>
                <a:gd name="T3" fmla="*/ 2147483647 h 320"/>
                <a:gd name="T4" fmla="*/ 2147483647 w 400"/>
                <a:gd name="T5" fmla="*/ 2147483647 h 320"/>
                <a:gd name="T6" fmla="*/ 2147483647 w 400"/>
                <a:gd name="T7" fmla="*/ 2147483647 h 320"/>
                <a:gd name="T8" fmla="*/ 2147483647 w 400"/>
                <a:gd name="T9" fmla="*/ 2147483647 h 320"/>
                <a:gd name="T10" fmla="*/ 2147483647 w 400"/>
                <a:gd name="T11" fmla="*/ 2147483647 h 320"/>
                <a:gd name="T12" fmla="*/ 2147483647 w 400"/>
                <a:gd name="T13" fmla="*/ 2147483647 h 320"/>
                <a:gd name="T14" fmla="*/ 2147483647 w 400"/>
                <a:gd name="T15" fmla="*/ 2147483647 h 320"/>
                <a:gd name="T16" fmla="*/ 2147483647 w 400"/>
                <a:gd name="T17" fmla="*/ 2147483647 h 320"/>
                <a:gd name="T18" fmla="*/ 2147483647 w 400"/>
                <a:gd name="T19" fmla="*/ 0 h 320"/>
                <a:gd name="T20" fmla="*/ 2147483647 w 400"/>
                <a:gd name="T21" fmla="*/ 0 h 320"/>
                <a:gd name="T22" fmla="*/ 2147483647 w 400"/>
                <a:gd name="T23" fmla="*/ 2147483647 h 320"/>
                <a:gd name="T24" fmla="*/ 2147483647 w 400"/>
                <a:gd name="T25" fmla="*/ 2147483647 h 320"/>
                <a:gd name="T26" fmla="*/ 2147483647 w 400"/>
                <a:gd name="T27" fmla="*/ 2147483647 h 320"/>
                <a:gd name="T28" fmla="*/ 2147483647 w 400"/>
                <a:gd name="T29" fmla="*/ 2147483647 h 320"/>
                <a:gd name="T30" fmla="*/ 0 w 400"/>
                <a:gd name="T31" fmla="*/ 2147483647 h 320"/>
                <a:gd name="T32" fmla="*/ 0 w 400"/>
                <a:gd name="T33" fmla="*/ 2147483647 h 320"/>
                <a:gd name="T34" fmla="*/ 2147483647 w 400"/>
                <a:gd name="T35" fmla="*/ 2147483647 h 320"/>
                <a:gd name="T36" fmla="*/ 2147483647 w 400"/>
                <a:gd name="T37" fmla="*/ 2147483647 h 320"/>
                <a:gd name="T38" fmla="*/ 2147483647 w 400"/>
                <a:gd name="T39" fmla="*/ 2147483647 h 320"/>
                <a:gd name="T40" fmla="*/ 2147483647 w 400"/>
                <a:gd name="T41" fmla="*/ 2147483647 h 320"/>
                <a:gd name="T42" fmla="*/ 2147483647 w 400"/>
                <a:gd name="T43" fmla="*/ 2147483647 h 320"/>
                <a:gd name="T44" fmla="*/ 2147483647 w 400"/>
                <a:gd name="T45" fmla="*/ 2147483647 h 320"/>
                <a:gd name="T46" fmla="*/ 2147483647 w 400"/>
                <a:gd name="T47" fmla="*/ 2147483647 h 320"/>
                <a:gd name="T48" fmla="*/ 2147483647 w 400"/>
                <a:gd name="T49" fmla="*/ 2147483647 h 320"/>
                <a:gd name="T50" fmla="*/ 2147483647 w 400"/>
                <a:gd name="T51" fmla="*/ 2147483647 h 320"/>
                <a:gd name="T52" fmla="*/ 2147483647 w 400"/>
                <a:gd name="T53" fmla="*/ 2147483647 h 320"/>
                <a:gd name="T54" fmla="*/ 2147483647 w 400"/>
                <a:gd name="T55" fmla="*/ 2147483647 h 320"/>
                <a:gd name="T56" fmla="*/ 2147483647 w 400"/>
                <a:gd name="T57" fmla="*/ 2147483647 h 320"/>
                <a:gd name="T58" fmla="*/ 2147483647 w 400"/>
                <a:gd name="T59" fmla="*/ 2147483647 h 320"/>
                <a:gd name="T60" fmla="*/ 2147483647 w 400"/>
                <a:gd name="T61" fmla="*/ 2147483647 h 320"/>
                <a:gd name="T62" fmla="*/ 2147483647 w 400"/>
                <a:gd name="T63" fmla="*/ 2147483647 h 3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320"/>
                <a:gd name="T98" fmla="*/ 400 w 400"/>
                <a:gd name="T99" fmla="*/ 320 h 32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320">
                  <a:moveTo>
                    <a:pt x="200" y="120"/>
                  </a:moveTo>
                  <a:cubicBezTo>
                    <a:pt x="167" y="120"/>
                    <a:pt x="140" y="147"/>
                    <a:pt x="140" y="180"/>
                  </a:cubicBezTo>
                  <a:cubicBezTo>
                    <a:pt x="140" y="213"/>
                    <a:pt x="167" y="240"/>
                    <a:pt x="200" y="240"/>
                  </a:cubicBezTo>
                  <a:cubicBezTo>
                    <a:pt x="233" y="240"/>
                    <a:pt x="260" y="213"/>
                    <a:pt x="260" y="180"/>
                  </a:cubicBezTo>
                  <a:cubicBezTo>
                    <a:pt x="260" y="147"/>
                    <a:pt x="233" y="120"/>
                    <a:pt x="200" y="120"/>
                  </a:cubicBezTo>
                  <a:close/>
                  <a:moveTo>
                    <a:pt x="360" y="60"/>
                  </a:moveTo>
                  <a:cubicBezTo>
                    <a:pt x="312" y="60"/>
                    <a:pt x="312" y="60"/>
                    <a:pt x="312" y="60"/>
                  </a:cubicBezTo>
                  <a:cubicBezTo>
                    <a:pt x="305" y="60"/>
                    <a:pt x="298" y="55"/>
                    <a:pt x="296" y="49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1" y="5"/>
                    <a:pt x="274" y="0"/>
                    <a:pt x="26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5" y="0"/>
                    <a:pt x="118" y="5"/>
                    <a:pt x="116" y="1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1" y="55"/>
                    <a:pt x="94" y="60"/>
                    <a:pt x="88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18" y="60"/>
                    <a:pt x="0" y="78"/>
                    <a:pt x="0" y="10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302"/>
                    <a:pt x="18" y="320"/>
                    <a:pt x="40" y="320"/>
                  </a:cubicBezTo>
                  <a:cubicBezTo>
                    <a:pt x="360" y="320"/>
                    <a:pt x="360" y="320"/>
                    <a:pt x="360" y="320"/>
                  </a:cubicBezTo>
                  <a:cubicBezTo>
                    <a:pt x="382" y="320"/>
                    <a:pt x="400" y="302"/>
                    <a:pt x="400" y="280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78"/>
                    <a:pt x="382" y="60"/>
                    <a:pt x="360" y="60"/>
                  </a:cubicBezTo>
                  <a:close/>
                  <a:moveTo>
                    <a:pt x="200" y="280"/>
                  </a:moveTo>
                  <a:cubicBezTo>
                    <a:pt x="145" y="280"/>
                    <a:pt x="100" y="235"/>
                    <a:pt x="100" y="180"/>
                  </a:cubicBezTo>
                  <a:cubicBezTo>
                    <a:pt x="100" y="125"/>
                    <a:pt x="145" y="80"/>
                    <a:pt x="200" y="80"/>
                  </a:cubicBezTo>
                  <a:cubicBezTo>
                    <a:pt x="255" y="80"/>
                    <a:pt x="300" y="125"/>
                    <a:pt x="300" y="180"/>
                  </a:cubicBezTo>
                  <a:cubicBezTo>
                    <a:pt x="300" y="235"/>
                    <a:pt x="255" y="280"/>
                    <a:pt x="200" y="280"/>
                  </a:cubicBezTo>
                  <a:close/>
                  <a:moveTo>
                    <a:pt x="346" y="128"/>
                  </a:moveTo>
                  <a:cubicBezTo>
                    <a:pt x="338" y="128"/>
                    <a:pt x="332" y="122"/>
                    <a:pt x="332" y="114"/>
                  </a:cubicBezTo>
                  <a:cubicBezTo>
                    <a:pt x="332" y="106"/>
                    <a:pt x="338" y="100"/>
                    <a:pt x="346" y="100"/>
                  </a:cubicBezTo>
                  <a:cubicBezTo>
                    <a:pt x="354" y="100"/>
                    <a:pt x="360" y="106"/>
                    <a:pt x="360" y="114"/>
                  </a:cubicBezTo>
                  <a:cubicBezTo>
                    <a:pt x="360" y="122"/>
                    <a:pt x="354" y="128"/>
                    <a:pt x="346" y="12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2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4274320" y="1576378"/>
            <a:ext cx="2902999" cy="1323320"/>
          </a:xfrm>
          <a:prstGeom prst="rect">
            <a:avLst/>
          </a:prstGeom>
          <a:solidFill>
            <a:srgbClr val="1570C1"/>
          </a:solidFill>
          <a:ln w="19050">
            <a:solidFill>
              <a:srgbClr val="15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48298" y="2020641"/>
            <a:ext cx="27550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小车性能的动态模型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51222" y="1635919"/>
            <a:ext cx="3497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功能一：行驶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0124" y="2436139"/>
            <a:ext cx="2645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功能二：投放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200123" y="1835974"/>
            <a:ext cx="10830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3200123" y="2636194"/>
            <a:ext cx="10830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7177319" y="1835974"/>
            <a:ext cx="10830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7177319" y="2636194"/>
            <a:ext cx="10830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260393" y="1635919"/>
            <a:ext cx="2593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电机驱动、电池供电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51516" y="2469875"/>
            <a:ext cx="281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传感器识别、舵机控制</a:t>
            </a:r>
          </a:p>
        </p:txBody>
      </p:sp>
      <p:sp>
        <p:nvSpPr>
          <p:cNvPr id="15" name="矩形 14"/>
          <p:cNvSpPr/>
          <p:nvPr/>
        </p:nvSpPr>
        <p:spPr>
          <a:xfrm>
            <a:off x="4274320" y="4159526"/>
            <a:ext cx="2902999" cy="1323320"/>
          </a:xfrm>
          <a:prstGeom prst="rect">
            <a:avLst/>
          </a:prstGeom>
          <a:solidFill>
            <a:srgbClr val="1570C1"/>
          </a:solidFill>
          <a:ln w="19050">
            <a:solidFill>
              <a:srgbClr val="15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369016" y="4605742"/>
            <a:ext cx="27343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小车外观的静态模型</a:t>
            </a:r>
          </a:p>
        </p:txBody>
      </p:sp>
      <p:cxnSp>
        <p:nvCxnSpPr>
          <p:cNvPr id="60" name="直接箭头连接符 59"/>
          <p:cNvCxnSpPr/>
          <p:nvPr/>
        </p:nvCxnSpPr>
        <p:spPr>
          <a:xfrm>
            <a:off x="3191246" y="4509632"/>
            <a:ext cx="10830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3191246" y="5237602"/>
            <a:ext cx="10830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516693" y="4309577"/>
            <a:ext cx="1751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外观一：底座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522242" y="5059793"/>
            <a:ext cx="174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外观二：车轮</a:t>
            </a: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7177319" y="4501277"/>
            <a:ext cx="10830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7177319" y="5234487"/>
            <a:ext cx="10830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260393" y="4309577"/>
            <a:ext cx="27254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底板打孔，安装各部件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260393" y="5042126"/>
            <a:ext cx="34267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前后各两个，前轮驱动加转向</a:t>
            </a:r>
          </a:p>
        </p:txBody>
      </p:sp>
      <p:sp>
        <p:nvSpPr>
          <p:cNvPr id="3" name="文本框 17"/>
          <p:cNvSpPr txBox="1">
            <a:spLocks noChangeArrowheads="1"/>
          </p:cNvSpPr>
          <p:nvPr/>
        </p:nvSpPr>
        <p:spPr bwMode="auto">
          <a:xfrm>
            <a:off x="332747" y="497310"/>
            <a:ext cx="72918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03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确定最终规格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/>
      <p:bldP spid="13" grpId="0"/>
      <p:bldP spid="14" grpId="0"/>
      <p:bldP spid="15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483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7" y="1074199"/>
            <a:ext cx="3309923" cy="4755101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98139"/>
              </p:ext>
            </p:extLst>
          </p:nvPr>
        </p:nvGraphicFramePr>
        <p:xfrm>
          <a:off x="4331624" y="1067949"/>
          <a:ext cx="7457920" cy="47551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1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零件名称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单价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总价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规格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单位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Arduino</a:t>
                      </a:r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单片机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传感器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底板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20x20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轮子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电池盒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8x8x1.5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电池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号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杜邦线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cm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手工制作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——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——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——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2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机器成本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——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——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——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文本框 17"/>
          <p:cNvSpPr txBox="1">
            <a:spLocks noChangeArrowheads="1"/>
          </p:cNvSpPr>
          <p:nvPr/>
        </p:nvSpPr>
        <p:spPr bwMode="auto">
          <a:xfrm>
            <a:off x="332747" y="497310"/>
            <a:ext cx="72918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03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确定最终规格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 rot="5400000" flipH="1" flipV="1">
            <a:off x="8591550" y="3257550"/>
            <a:ext cx="3600450" cy="3600451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5400000">
            <a:off x="0" y="-1"/>
            <a:ext cx="3600450" cy="3600451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0" y="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9220200" y="388620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8" name="文本框 2"/>
          <p:cNvSpPr txBox="1">
            <a:spLocks noChangeArrowheads="1"/>
          </p:cNvSpPr>
          <p:nvPr/>
        </p:nvSpPr>
        <p:spPr bwMode="auto">
          <a:xfrm>
            <a:off x="292856" y="400050"/>
            <a:ext cx="677108" cy="971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algn="dist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522539" y="1641475"/>
            <a:ext cx="7146925" cy="584775"/>
            <a:chOff x="2522539" y="1641475"/>
            <a:chExt cx="7146925" cy="584775"/>
          </a:xfrm>
        </p:grpSpPr>
        <p:sp>
          <p:nvSpPr>
            <p:cNvPr id="18439" name="文本框 10"/>
            <p:cNvSpPr txBox="1">
              <a:spLocks noChangeArrowheads="1"/>
            </p:cNvSpPr>
            <p:nvPr/>
          </p:nvSpPr>
          <p:spPr bwMode="auto">
            <a:xfrm>
              <a:off x="2522539" y="16414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DIN" pitchFamily="50" charset="0"/>
                </a:rPr>
                <a:t>01  </a:t>
              </a:r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产品规划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949350" y="1712166"/>
              <a:ext cx="461527" cy="443392"/>
              <a:chOff x="1737995" y="2750104"/>
              <a:chExt cx="461527" cy="443392"/>
            </a:xfrm>
            <a:solidFill>
              <a:srgbClr val="1570C1"/>
            </a:solidFill>
          </p:grpSpPr>
          <p:sp>
            <p:nvSpPr>
              <p:cNvPr id="3" name="Freeform 8"/>
              <p:cNvSpPr/>
              <p:nvPr/>
            </p:nvSpPr>
            <p:spPr bwMode="auto">
              <a:xfrm>
                <a:off x="1737995" y="2750104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0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0 h 1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0"/>
                  <a:gd name="T16" fmla="*/ 0 h 1434"/>
                  <a:gd name="T17" fmla="*/ 1240 w 1240"/>
                  <a:gd name="T18" fmla="*/ 1434 h 1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0" h="1434">
                    <a:moveTo>
                      <a:pt x="0" y="0"/>
                    </a:moveTo>
                    <a:lnTo>
                      <a:pt x="1240" y="718"/>
                    </a:lnTo>
                    <a:lnTo>
                      <a:pt x="0" y="1434"/>
                    </a:lnTo>
                    <a:lnTo>
                      <a:pt x="333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" name="Freeform 9"/>
              <p:cNvSpPr/>
              <p:nvPr/>
            </p:nvSpPr>
            <p:spPr bwMode="auto">
              <a:xfrm>
                <a:off x="1891838" y="2750105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2147483647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2147483647 h 1434"/>
                  <a:gd name="T10" fmla="*/ 2147483647 w 1240"/>
                  <a:gd name="T11" fmla="*/ 2147483647 h 1434"/>
                  <a:gd name="T12" fmla="*/ 0 w 1240"/>
                  <a:gd name="T13" fmla="*/ 0 h 1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40"/>
                  <a:gd name="T22" fmla="*/ 0 h 1434"/>
                  <a:gd name="T23" fmla="*/ 1240 w 1240"/>
                  <a:gd name="T24" fmla="*/ 1434 h 14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40" h="1434">
                    <a:moveTo>
                      <a:pt x="0" y="0"/>
                    </a:moveTo>
                    <a:lnTo>
                      <a:pt x="109" y="234"/>
                    </a:lnTo>
                    <a:lnTo>
                      <a:pt x="945" y="718"/>
                    </a:lnTo>
                    <a:lnTo>
                      <a:pt x="109" y="1200"/>
                    </a:lnTo>
                    <a:lnTo>
                      <a:pt x="0" y="1434"/>
                    </a:lnTo>
                    <a:lnTo>
                      <a:pt x="1240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2522539" y="2632075"/>
            <a:ext cx="7146925" cy="584775"/>
            <a:chOff x="2522539" y="2632075"/>
            <a:chExt cx="7146925" cy="584775"/>
          </a:xfrm>
        </p:grpSpPr>
        <p:sp>
          <p:nvSpPr>
            <p:cNvPr id="18440" name="文本框 11"/>
            <p:cNvSpPr txBox="1">
              <a:spLocks noChangeArrowheads="1"/>
            </p:cNvSpPr>
            <p:nvPr/>
          </p:nvSpPr>
          <p:spPr bwMode="auto">
            <a:xfrm>
              <a:off x="2522539" y="26320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DIN" pitchFamily="50" charset="0"/>
                </a:rPr>
                <a:t>02  </a:t>
              </a:r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客户需求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949350" y="2702766"/>
              <a:ext cx="461527" cy="443392"/>
              <a:chOff x="1737995" y="2750104"/>
              <a:chExt cx="461527" cy="443392"/>
            </a:xfrm>
            <a:solidFill>
              <a:srgbClr val="1570C1"/>
            </a:solidFill>
          </p:grpSpPr>
          <p:sp>
            <p:nvSpPr>
              <p:cNvPr id="17" name="Freeform 8"/>
              <p:cNvSpPr/>
              <p:nvPr/>
            </p:nvSpPr>
            <p:spPr bwMode="auto">
              <a:xfrm>
                <a:off x="1737995" y="2750104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0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0 h 1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0"/>
                  <a:gd name="T16" fmla="*/ 0 h 1434"/>
                  <a:gd name="T17" fmla="*/ 1240 w 1240"/>
                  <a:gd name="T18" fmla="*/ 1434 h 1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0" h="1434">
                    <a:moveTo>
                      <a:pt x="0" y="0"/>
                    </a:moveTo>
                    <a:lnTo>
                      <a:pt x="1240" y="718"/>
                    </a:lnTo>
                    <a:lnTo>
                      <a:pt x="0" y="1434"/>
                    </a:lnTo>
                    <a:lnTo>
                      <a:pt x="333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8" name="Freeform 9"/>
              <p:cNvSpPr/>
              <p:nvPr/>
            </p:nvSpPr>
            <p:spPr bwMode="auto">
              <a:xfrm>
                <a:off x="1891838" y="2750105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2147483647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2147483647 h 1434"/>
                  <a:gd name="T10" fmla="*/ 2147483647 w 1240"/>
                  <a:gd name="T11" fmla="*/ 2147483647 h 1434"/>
                  <a:gd name="T12" fmla="*/ 0 w 1240"/>
                  <a:gd name="T13" fmla="*/ 0 h 1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40"/>
                  <a:gd name="T22" fmla="*/ 0 h 1434"/>
                  <a:gd name="T23" fmla="*/ 1240 w 1240"/>
                  <a:gd name="T24" fmla="*/ 1434 h 14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40" h="1434">
                    <a:moveTo>
                      <a:pt x="0" y="0"/>
                    </a:moveTo>
                    <a:lnTo>
                      <a:pt x="109" y="234"/>
                    </a:lnTo>
                    <a:lnTo>
                      <a:pt x="945" y="718"/>
                    </a:lnTo>
                    <a:lnTo>
                      <a:pt x="109" y="1200"/>
                    </a:lnTo>
                    <a:lnTo>
                      <a:pt x="0" y="1434"/>
                    </a:lnTo>
                    <a:lnTo>
                      <a:pt x="1240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2522539" y="3622675"/>
            <a:ext cx="7146925" cy="584775"/>
            <a:chOff x="2522539" y="3622675"/>
            <a:chExt cx="7146925" cy="584775"/>
          </a:xfrm>
        </p:grpSpPr>
        <p:sp>
          <p:nvSpPr>
            <p:cNvPr id="18441" name="文本框 12"/>
            <p:cNvSpPr txBox="1">
              <a:spLocks noChangeArrowheads="1"/>
            </p:cNvSpPr>
            <p:nvPr/>
          </p:nvSpPr>
          <p:spPr bwMode="auto">
            <a:xfrm>
              <a:off x="2522539" y="36226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DIN" pitchFamily="50" charset="0"/>
                </a:rPr>
                <a:t>03  </a:t>
              </a:r>
              <a:r>
                <a:rPr lang="zh-CN" altLang="en-US" sz="3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产品规格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949350" y="3693366"/>
              <a:ext cx="461527" cy="443392"/>
              <a:chOff x="1737995" y="2750104"/>
              <a:chExt cx="461527" cy="443392"/>
            </a:xfrm>
            <a:solidFill>
              <a:srgbClr val="1570C1"/>
            </a:solidFill>
          </p:grpSpPr>
          <p:sp>
            <p:nvSpPr>
              <p:cNvPr id="20" name="Freeform 8"/>
              <p:cNvSpPr/>
              <p:nvPr/>
            </p:nvSpPr>
            <p:spPr bwMode="auto">
              <a:xfrm>
                <a:off x="1737995" y="2750104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0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0 h 1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0"/>
                  <a:gd name="T16" fmla="*/ 0 h 1434"/>
                  <a:gd name="T17" fmla="*/ 1240 w 1240"/>
                  <a:gd name="T18" fmla="*/ 1434 h 1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0" h="1434">
                    <a:moveTo>
                      <a:pt x="0" y="0"/>
                    </a:moveTo>
                    <a:lnTo>
                      <a:pt x="1240" y="718"/>
                    </a:lnTo>
                    <a:lnTo>
                      <a:pt x="0" y="1434"/>
                    </a:lnTo>
                    <a:lnTo>
                      <a:pt x="333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1" name="Freeform 9"/>
              <p:cNvSpPr/>
              <p:nvPr/>
            </p:nvSpPr>
            <p:spPr bwMode="auto">
              <a:xfrm>
                <a:off x="1891838" y="2750105"/>
                <a:ext cx="307684" cy="443391"/>
              </a:xfrm>
              <a:custGeom>
                <a:avLst/>
                <a:gdLst>
                  <a:gd name="T0" fmla="*/ 0 w 1240"/>
                  <a:gd name="T1" fmla="*/ 0 h 1434"/>
                  <a:gd name="T2" fmla="*/ 2147483647 w 1240"/>
                  <a:gd name="T3" fmla="*/ 2147483647 h 1434"/>
                  <a:gd name="T4" fmla="*/ 2147483647 w 1240"/>
                  <a:gd name="T5" fmla="*/ 2147483647 h 1434"/>
                  <a:gd name="T6" fmla="*/ 2147483647 w 1240"/>
                  <a:gd name="T7" fmla="*/ 2147483647 h 1434"/>
                  <a:gd name="T8" fmla="*/ 0 w 1240"/>
                  <a:gd name="T9" fmla="*/ 2147483647 h 1434"/>
                  <a:gd name="T10" fmla="*/ 2147483647 w 1240"/>
                  <a:gd name="T11" fmla="*/ 2147483647 h 1434"/>
                  <a:gd name="T12" fmla="*/ 0 w 1240"/>
                  <a:gd name="T13" fmla="*/ 0 h 1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40"/>
                  <a:gd name="T22" fmla="*/ 0 h 1434"/>
                  <a:gd name="T23" fmla="*/ 1240 w 1240"/>
                  <a:gd name="T24" fmla="*/ 1434 h 14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40" h="1434">
                    <a:moveTo>
                      <a:pt x="0" y="0"/>
                    </a:moveTo>
                    <a:lnTo>
                      <a:pt x="109" y="234"/>
                    </a:lnTo>
                    <a:lnTo>
                      <a:pt x="945" y="718"/>
                    </a:lnTo>
                    <a:lnTo>
                      <a:pt x="109" y="1200"/>
                    </a:lnTo>
                    <a:lnTo>
                      <a:pt x="0" y="1434"/>
                    </a:lnTo>
                    <a:lnTo>
                      <a:pt x="1240" y="71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522539" y="4613275"/>
            <a:ext cx="7146925" cy="584775"/>
            <a:chOff x="2522539" y="4613275"/>
            <a:chExt cx="7146925" cy="584775"/>
          </a:xfrm>
        </p:grpSpPr>
        <p:sp>
          <p:nvSpPr>
            <p:cNvPr id="18442" name="文本框 13"/>
            <p:cNvSpPr txBox="1">
              <a:spLocks noChangeArrowheads="1"/>
            </p:cNvSpPr>
            <p:nvPr/>
          </p:nvSpPr>
          <p:spPr bwMode="auto">
            <a:xfrm>
              <a:off x="2522539" y="4613275"/>
              <a:ext cx="714692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3200" dirty="0">
                  <a:solidFill>
                    <a:srgbClr val="1570C1"/>
                  </a:solidFill>
                  <a:latin typeface="DIN" pitchFamily="50" charset="0"/>
                </a:rPr>
                <a:t>04  </a:t>
              </a:r>
              <a:r>
                <a:rPr lang="zh-CN" altLang="en-US" sz="3200" dirty="0">
                  <a:solidFill>
                    <a:srgbClr val="1570C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团队合作</a:t>
              </a:r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3949350" y="4683966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0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0 h 1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0"/>
                <a:gd name="T16" fmla="*/ 0 h 1434"/>
                <a:gd name="T17" fmla="*/ 1240 w 1240"/>
                <a:gd name="T18" fmla="*/ 1434 h 1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0" h="1434">
                  <a:moveTo>
                    <a:pt x="0" y="0"/>
                  </a:moveTo>
                  <a:lnTo>
                    <a:pt x="1240" y="718"/>
                  </a:lnTo>
                  <a:lnTo>
                    <a:pt x="0" y="1434"/>
                  </a:lnTo>
                  <a:lnTo>
                    <a:pt x="333" y="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70C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4103193" y="4683967"/>
              <a:ext cx="307684" cy="443391"/>
            </a:xfrm>
            <a:custGeom>
              <a:avLst/>
              <a:gdLst>
                <a:gd name="T0" fmla="*/ 0 w 1240"/>
                <a:gd name="T1" fmla="*/ 0 h 1434"/>
                <a:gd name="T2" fmla="*/ 2147483647 w 1240"/>
                <a:gd name="T3" fmla="*/ 2147483647 h 1434"/>
                <a:gd name="T4" fmla="*/ 2147483647 w 1240"/>
                <a:gd name="T5" fmla="*/ 2147483647 h 1434"/>
                <a:gd name="T6" fmla="*/ 2147483647 w 1240"/>
                <a:gd name="T7" fmla="*/ 2147483647 h 1434"/>
                <a:gd name="T8" fmla="*/ 0 w 1240"/>
                <a:gd name="T9" fmla="*/ 2147483647 h 1434"/>
                <a:gd name="T10" fmla="*/ 2147483647 w 1240"/>
                <a:gd name="T11" fmla="*/ 2147483647 h 1434"/>
                <a:gd name="T12" fmla="*/ 0 w 1240"/>
                <a:gd name="T13" fmla="*/ 0 h 14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40"/>
                <a:gd name="T22" fmla="*/ 0 h 1434"/>
                <a:gd name="T23" fmla="*/ 1240 w 1240"/>
                <a:gd name="T24" fmla="*/ 1434 h 14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40" h="1434">
                  <a:moveTo>
                    <a:pt x="0" y="0"/>
                  </a:moveTo>
                  <a:lnTo>
                    <a:pt x="109" y="234"/>
                  </a:lnTo>
                  <a:lnTo>
                    <a:pt x="945" y="718"/>
                  </a:lnTo>
                  <a:lnTo>
                    <a:pt x="109" y="1200"/>
                  </a:lnTo>
                  <a:lnTo>
                    <a:pt x="0" y="1434"/>
                  </a:lnTo>
                  <a:lnTo>
                    <a:pt x="1240" y="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70C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2152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2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4" name="文本框 17"/>
          <p:cNvSpPr txBox="1">
            <a:spLocks noChangeArrowheads="1"/>
          </p:cNvSpPr>
          <p:nvPr/>
        </p:nvSpPr>
        <p:spPr bwMode="auto">
          <a:xfrm>
            <a:off x="0" y="502849"/>
            <a:ext cx="72918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04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团队合作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调查报告的分发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4351" y="1361267"/>
            <a:ext cx="7291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采取了不同种类的投放方式，确保了在任何平台二维码均可被识别。同时，采用不同风格吸引调查对象。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EA31C3-8EEB-44FC-9CD2-4712C7778D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57" y="1967999"/>
            <a:ext cx="5360937" cy="4874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5F17F3-8AD0-4921-BB10-A27E874E3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66" y="2392155"/>
            <a:ext cx="4897176" cy="40262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B36898-2ABF-4933-9892-17CE6E9755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6349">
            <a:off x="831468" y="591854"/>
            <a:ext cx="5206741" cy="3901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3E187A-A257-48CE-903D-3D18930854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812">
            <a:off x="6136597" y="731317"/>
            <a:ext cx="4628585" cy="3516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E0A9D6-476B-491E-94BF-5144F34583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8775">
            <a:off x="3296110" y="1940121"/>
            <a:ext cx="5062494" cy="4489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300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1" y="2478157"/>
            <a:ext cx="8204234" cy="4039006"/>
          </a:xfrm>
          <a:prstGeom prst="rect">
            <a:avLst/>
          </a:prstGeom>
        </p:spPr>
      </p:pic>
      <p:grpSp>
        <p:nvGrpSpPr>
          <p:cNvPr id="102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02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283" y="833438"/>
            <a:ext cx="3857066" cy="5475454"/>
          </a:xfrm>
          <a:prstGeom prst="rect">
            <a:avLst/>
          </a:prstGeom>
        </p:spPr>
      </p:pic>
      <p:sp>
        <p:nvSpPr>
          <p:cNvPr id="24" name="文本框 17"/>
          <p:cNvSpPr txBox="1">
            <a:spLocks noChangeArrowheads="1"/>
          </p:cNvSpPr>
          <p:nvPr/>
        </p:nvSpPr>
        <p:spPr bwMode="auto">
          <a:xfrm>
            <a:off x="33477" y="502849"/>
            <a:ext cx="7291806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04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团队合作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会议记录与研讨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14138" y="1617596"/>
            <a:ext cx="696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日，进行基于麻花腾会议平台的线上会议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64757" y="3786809"/>
            <a:ext cx="6222791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DIN" pitchFamily="50" charset="0"/>
              </a:rPr>
              <a:t>THANK FOR LISTENING</a:t>
            </a:r>
            <a:endParaRPr lang="zh-CN" altLang="en-US" sz="4000" dirty="0">
              <a:solidFill>
                <a:schemeClr val="tx2">
                  <a:lumMod val="60000"/>
                  <a:lumOff val="40000"/>
                </a:schemeClr>
              </a:solidFill>
              <a:latin typeface="DIN" pitchFamily="50" charset="0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87390" y="1973263"/>
            <a:ext cx="4713287" cy="14462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8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>
            <a:extLst>
              <a:ext uri="{FF2B5EF4-FFF2-40B4-BE49-F238E27FC236}">
                <a16:creationId xmlns:a16="http://schemas.microsoft.com/office/drawing/2014/main" id="{3AB8EE39-EB70-4EF3-8147-4C0955A66ED3}"/>
              </a:ext>
            </a:extLst>
          </p:cNvPr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3" name="直角三角形 2">
              <a:extLst>
                <a:ext uri="{FF2B5EF4-FFF2-40B4-BE49-F238E27FC236}">
                  <a16:creationId xmlns:a16="http://schemas.microsoft.com/office/drawing/2014/main" id="{932D50CB-1645-43F0-AACB-5F53ACAAFE50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07136637-8461-4BA8-8348-3C52DFE69AC5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3">
            <a:extLst>
              <a:ext uri="{FF2B5EF4-FFF2-40B4-BE49-F238E27FC236}">
                <a16:creationId xmlns:a16="http://schemas.microsoft.com/office/drawing/2014/main" id="{76C6D771-CB31-4F93-99D2-4FC56E64DC71}"/>
              </a:ext>
            </a:extLst>
          </p:cNvPr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9EB6A4E3-88A9-4E7B-BF73-67B0F3A11314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B39B67EB-A522-4E71-B366-1F31CDD5C38E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文本框 17">
            <a:extLst>
              <a:ext uri="{FF2B5EF4-FFF2-40B4-BE49-F238E27FC236}">
                <a16:creationId xmlns:a16="http://schemas.microsoft.com/office/drawing/2014/main" id="{FAA8176C-9B40-46BD-9CF3-6BAFC5620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40" y="416719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01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A87346F-9EB6-4A59-A08C-AB94987CC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22" y="1247935"/>
            <a:ext cx="9526555" cy="5095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8A1CDF-5369-4D88-AA4A-C4797F28F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88" y="1107092"/>
            <a:ext cx="4549451" cy="5377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426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/>
          <p:nvPr/>
        </p:nvSpPr>
        <p:spPr>
          <a:xfrm>
            <a:off x="3855719" y="1021080"/>
            <a:ext cx="4480561" cy="4815840"/>
          </a:xfrm>
          <a:prstGeom prst="rect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/>
          </a:p>
        </p:txBody>
      </p:sp>
      <p:grpSp>
        <p:nvGrpSpPr>
          <p:cNvPr id="4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5" name="直角三角形 4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084320" y="1249680"/>
            <a:ext cx="4023360" cy="4358640"/>
          </a:xfrm>
          <a:prstGeom prst="rect">
            <a:avLst/>
          </a:prstGeom>
          <a:solidFill>
            <a:srgbClr val="1570C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187949" y="2582861"/>
            <a:ext cx="1816100" cy="1692277"/>
            <a:chOff x="3863728" y="2511422"/>
            <a:chExt cx="1816100" cy="1692277"/>
          </a:xfrm>
        </p:grpSpPr>
        <p:sp>
          <p:nvSpPr>
            <p:cNvPr id="19" name="Content Placeholder 2"/>
            <p:cNvSpPr txBox="1"/>
            <p:nvPr/>
          </p:nvSpPr>
          <p:spPr>
            <a:xfrm>
              <a:off x="3863728" y="3470274"/>
              <a:ext cx="1816100" cy="733425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聚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类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析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POLYANALYSIS</a:t>
              </a:r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4187579" y="2511422"/>
              <a:ext cx="1166812" cy="711200"/>
            </a:xfrm>
            <a:custGeom>
              <a:avLst/>
              <a:gdLst>
                <a:gd name="T0" fmla="*/ 2147483647 w 400"/>
                <a:gd name="T1" fmla="*/ 2147483647 h 244"/>
                <a:gd name="T2" fmla="*/ 2147483647 w 400"/>
                <a:gd name="T3" fmla="*/ 2147483647 h 244"/>
                <a:gd name="T4" fmla="*/ 0 w 400"/>
                <a:gd name="T5" fmla="*/ 2147483647 h 244"/>
                <a:gd name="T6" fmla="*/ 2147483647 w 400"/>
                <a:gd name="T7" fmla="*/ 2147483647 h 244"/>
                <a:gd name="T8" fmla="*/ 2147483647 w 400"/>
                <a:gd name="T9" fmla="*/ 2147483647 h 244"/>
                <a:gd name="T10" fmla="*/ 2147483647 w 400"/>
                <a:gd name="T11" fmla="*/ 2147483647 h 244"/>
                <a:gd name="T12" fmla="*/ 2147483647 w 400"/>
                <a:gd name="T13" fmla="*/ 2147483647 h 244"/>
                <a:gd name="T14" fmla="*/ 2147483647 w 400"/>
                <a:gd name="T15" fmla="*/ 2147483647 h 244"/>
                <a:gd name="T16" fmla="*/ 2147483647 w 400"/>
                <a:gd name="T17" fmla="*/ 2147483647 h 244"/>
                <a:gd name="T18" fmla="*/ 2147483647 w 400"/>
                <a:gd name="T19" fmla="*/ 2147483647 h 244"/>
                <a:gd name="T20" fmla="*/ 2147483647 w 400"/>
                <a:gd name="T21" fmla="*/ 2147483647 h 244"/>
                <a:gd name="T22" fmla="*/ 2147483647 w 400"/>
                <a:gd name="T23" fmla="*/ 2147483647 h 244"/>
                <a:gd name="T24" fmla="*/ 2147483647 w 400"/>
                <a:gd name="T25" fmla="*/ 2147483647 h 244"/>
                <a:gd name="T26" fmla="*/ 2147483647 w 400"/>
                <a:gd name="T27" fmla="*/ 2147483647 h 244"/>
                <a:gd name="T28" fmla="*/ 2147483647 w 400"/>
                <a:gd name="T29" fmla="*/ 2147483647 h 244"/>
                <a:gd name="T30" fmla="*/ 2147483647 w 400"/>
                <a:gd name="T31" fmla="*/ 2147483647 h 244"/>
                <a:gd name="T32" fmla="*/ 2147483647 w 400"/>
                <a:gd name="T33" fmla="*/ 2147483647 h 244"/>
                <a:gd name="T34" fmla="*/ 2147483647 w 400"/>
                <a:gd name="T35" fmla="*/ 2147483647 h 2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0"/>
                <a:gd name="T55" fmla="*/ 0 h 244"/>
                <a:gd name="T56" fmla="*/ 400 w 400"/>
                <a:gd name="T57" fmla="*/ 244 h 2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82885" y="3429000"/>
            <a:ext cx="1663700" cy="902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智能快递车</a:t>
            </a:r>
          </a:p>
        </p:txBody>
      </p:sp>
      <p:sp>
        <p:nvSpPr>
          <p:cNvPr id="17" name="文本框 17">
            <a:extLst>
              <a:ext uri="{FF2B5EF4-FFF2-40B4-BE49-F238E27FC236}">
                <a16:creationId xmlns:a16="http://schemas.microsoft.com/office/drawing/2014/main" id="{D988CA41-6451-4326-A91F-162A64C8A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20" y="405313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01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聚类分析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28E2A6C-C83A-47A5-9662-F65AD9548D45}"/>
              </a:ext>
            </a:extLst>
          </p:cNvPr>
          <p:cNvGrpSpPr/>
          <p:nvPr/>
        </p:nvGrpSpPr>
        <p:grpSpPr>
          <a:xfrm>
            <a:off x="2824480" y="1195437"/>
            <a:ext cx="7125335" cy="902970"/>
            <a:chOff x="2824480" y="1195437"/>
            <a:chExt cx="7125335" cy="90297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F93986A-1F5C-4014-AABD-F220E6204CE8}"/>
                </a:ext>
              </a:extLst>
            </p:cNvPr>
            <p:cNvGrpSpPr/>
            <p:nvPr/>
          </p:nvGrpSpPr>
          <p:grpSpPr>
            <a:xfrm>
              <a:off x="2824480" y="1195437"/>
              <a:ext cx="7125335" cy="902970"/>
              <a:chOff x="2824480" y="1195437"/>
              <a:chExt cx="7125335" cy="902970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2824480" y="1195437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传感器</a:t>
                </a: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709920" y="1195437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前传感器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8286115" y="1195437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后传感器</a:t>
                </a: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1EA12CA-6E6C-42FC-BDDD-89DE0CCC61D2}"/>
                </a:ext>
              </a:extLst>
            </p:cNvPr>
            <p:cNvCxnSpPr>
              <a:cxnSpLocks/>
              <a:stCxn id="3" idx="3"/>
              <a:endCxn id="13" idx="1"/>
            </p:cNvCxnSpPr>
            <p:nvPr/>
          </p:nvCxnSpPr>
          <p:spPr>
            <a:xfrm>
              <a:off x="4488180" y="1646922"/>
              <a:ext cx="122174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3521637-0832-46E5-903A-8CB4A7E58FA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373620" y="1646922"/>
              <a:ext cx="91249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5F1EAF7-AE46-4D7B-9905-C846FDA6615C}"/>
              </a:ext>
            </a:extLst>
          </p:cNvPr>
          <p:cNvGrpSpPr/>
          <p:nvPr/>
        </p:nvGrpSpPr>
        <p:grpSpPr>
          <a:xfrm>
            <a:off x="2824480" y="2646863"/>
            <a:ext cx="7125335" cy="902970"/>
            <a:chOff x="2824480" y="2646863"/>
            <a:chExt cx="7125335" cy="90297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14AF869-5CE9-4B6F-AB59-AA2974C11A83}"/>
                </a:ext>
              </a:extLst>
            </p:cNvPr>
            <p:cNvGrpSpPr/>
            <p:nvPr/>
          </p:nvGrpSpPr>
          <p:grpSpPr>
            <a:xfrm>
              <a:off x="2824480" y="2646863"/>
              <a:ext cx="7125335" cy="902970"/>
              <a:chOff x="2824480" y="2646863"/>
              <a:chExt cx="7125335" cy="902970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2824480" y="2646863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投递系统</a:t>
                </a: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5709920" y="2646863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物料箱</a:t>
                </a: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8286115" y="2646863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投递出口</a:t>
                </a:r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4242264-24F4-47E5-A9A4-D217BC418AE8}"/>
                </a:ext>
              </a:extLst>
            </p:cNvPr>
            <p:cNvCxnSpPr>
              <a:cxnSpLocks/>
            </p:cNvCxnSpPr>
            <p:nvPr/>
          </p:nvCxnSpPr>
          <p:spPr>
            <a:xfrm>
              <a:off x="4488180" y="3105608"/>
              <a:ext cx="122174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724D649-9B45-4D28-BF48-5441DF37D194}"/>
                </a:ext>
              </a:extLst>
            </p:cNvPr>
            <p:cNvCxnSpPr>
              <a:cxnSpLocks/>
            </p:cNvCxnSpPr>
            <p:nvPr/>
          </p:nvCxnSpPr>
          <p:spPr>
            <a:xfrm>
              <a:off x="7373620" y="3085461"/>
              <a:ext cx="91249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88365FE-F73B-42EA-8550-09E4126C3C2E}"/>
              </a:ext>
            </a:extLst>
          </p:cNvPr>
          <p:cNvGrpSpPr/>
          <p:nvPr/>
        </p:nvGrpSpPr>
        <p:grpSpPr>
          <a:xfrm>
            <a:off x="2824480" y="5549717"/>
            <a:ext cx="7125335" cy="902970"/>
            <a:chOff x="2824480" y="5549717"/>
            <a:chExt cx="7125335" cy="90297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58183F4-BA3A-4D9D-A93E-ECE248A0B1D1}"/>
                </a:ext>
              </a:extLst>
            </p:cNvPr>
            <p:cNvGrpSpPr/>
            <p:nvPr/>
          </p:nvGrpSpPr>
          <p:grpSpPr>
            <a:xfrm>
              <a:off x="2824480" y="5549717"/>
              <a:ext cx="7125335" cy="902970"/>
              <a:chOff x="2824480" y="5549717"/>
              <a:chExt cx="7125335" cy="902970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2824480" y="5549717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控制系统</a:t>
                </a: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5709920" y="5549717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Arduino</a:t>
                </a: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8286115" y="5549717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主板</a:t>
                </a: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7E88BA4-A88F-424E-BD4F-AAB6A2A28AE3}"/>
                </a:ext>
              </a:extLst>
            </p:cNvPr>
            <p:cNvCxnSpPr>
              <a:cxnSpLocks/>
            </p:cNvCxnSpPr>
            <p:nvPr/>
          </p:nvCxnSpPr>
          <p:spPr>
            <a:xfrm>
              <a:off x="4488180" y="5998098"/>
              <a:ext cx="122174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E79231D3-4820-41E8-93FD-F0A41EBC6B71}"/>
                </a:ext>
              </a:extLst>
            </p:cNvPr>
            <p:cNvCxnSpPr>
              <a:cxnSpLocks/>
            </p:cNvCxnSpPr>
            <p:nvPr/>
          </p:nvCxnSpPr>
          <p:spPr>
            <a:xfrm>
              <a:off x="7373620" y="5998098"/>
              <a:ext cx="91249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88FFDFA-6FAA-4CD9-8A28-E6B720FC4AB9}"/>
              </a:ext>
            </a:extLst>
          </p:cNvPr>
          <p:cNvGrpSpPr/>
          <p:nvPr/>
        </p:nvGrpSpPr>
        <p:grpSpPr>
          <a:xfrm>
            <a:off x="2824480" y="4098290"/>
            <a:ext cx="9305925" cy="902970"/>
            <a:chOff x="2824480" y="4098290"/>
            <a:chExt cx="9305925" cy="90297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1EBC3CD-3611-41F3-917E-7133B9BBBBBA}"/>
                </a:ext>
              </a:extLst>
            </p:cNvPr>
            <p:cNvGrpSpPr/>
            <p:nvPr/>
          </p:nvGrpSpPr>
          <p:grpSpPr>
            <a:xfrm>
              <a:off x="2824480" y="4098290"/>
              <a:ext cx="9305925" cy="902970"/>
              <a:chOff x="2824480" y="4098290"/>
              <a:chExt cx="9305925" cy="902970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2824480" y="4098290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驱动系统</a:t>
                </a: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5709920" y="4098290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马达</a:t>
                </a: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8286115" y="4098290"/>
                <a:ext cx="1663700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前轮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（转向轮）</a:t>
                </a: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0394302" y="4098290"/>
                <a:ext cx="1736103" cy="9029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后轮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驱动、刹车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EBF8C2-8977-4FF9-AA11-6A46DC97624E}"/>
                </a:ext>
              </a:extLst>
            </p:cNvPr>
            <p:cNvCxnSpPr>
              <a:cxnSpLocks/>
            </p:cNvCxnSpPr>
            <p:nvPr/>
          </p:nvCxnSpPr>
          <p:spPr>
            <a:xfrm>
              <a:off x="4488180" y="4570514"/>
              <a:ext cx="122174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F996D16-76B0-4BD6-8DD4-7EE7677942ED}"/>
                </a:ext>
              </a:extLst>
            </p:cNvPr>
            <p:cNvCxnSpPr>
              <a:cxnSpLocks/>
            </p:cNvCxnSpPr>
            <p:nvPr/>
          </p:nvCxnSpPr>
          <p:spPr>
            <a:xfrm>
              <a:off x="7373620" y="4559697"/>
              <a:ext cx="912495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B2B4348-C6D1-4BF5-B902-4B5F87F59C4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9949815" y="4549775"/>
              <a:ext cx="444487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2EBC182-D4BC-4B32-82FF-3DB52CA8472C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146585" y="1646922"/>
            <a:ext cx="677895" cy="223356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278EEAB-20E5-4A12-9958-5122E5AE7EB9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146584" y="3098348"/>
            <a:ext cx="677896" cy="7906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BCFE69D-9691-44F5-A5B7-345B4D79A5EE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136646" y="3868125"/>
            <a:ext cx="687834" cy="68165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76BCFFE-76B1-434A-AB88-4D999C988A71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146584" y="3868126"/>
            <a:ext cx="677896" cy="213307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>
            <a:extLst>
              <a:ext uri="{FF2B5EF4-FFF2-40B4-BE49-F238E27FC236}">
                <a16:creationId xmlns:a16="http://schemas.microsoft.com/office/drawing/2014/main" id="{11B66AD2-3FAF-42EB-8EC0-01D126A25428}"/>
              </a:ext>
            </a:extLst>
          </p:cNvPr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3" name="直角三角形 2">
              <a:extLst>
                <a:ext uri="{FF2B5EF4-FFF2-40B4-BE49-F238E27FC236}">
                  <a16:creationId xmlns:a16="http://schemas.microsoft.com/office/drawing/2014/main" id="{7BDA6F43-56B1-4724-B3D5-7E180275F18A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79BB819A-E0BD-4D77-AB9F-B2C544B74011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3">
            <a:extLst>
              <a:ext uri="{FF2B5EF4-FFF2-40B4-BE49-F238E27FC236}">
                <a16:creationId xmlns:a16="http://schemas.microsoft.com/office/drawing/2014/main" id="{AE9F4818-0FF1-4A69-84A2-8DDB9C2D6C9E}"/>
              </a:ext>
            </a:extLst>
          </p:cNvPr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F0C56443-7D6D-4D02-BDD7-4E25C862FF7A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0C48064F-2118-4058-8902-D4E156B69013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文本框 17">
            <a:extLst>
              <a:ext uri="{FF2B5EF4-FFF2-40B4-BE49-F238E27FC236}">
                <a16:creationId xmlns:a16="http://schemas.microsoft.com/office/drawing/2014/main" id="{B4B34661-3956-4BFE-8588-2741B4877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1" y="416719"/>
            <a:ext cx="54102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01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投放装置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606F9F-939E-4CE3-8941-290593D98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67" y="1219819"/>
            <a:ext cx="9529666" cy="5221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101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>
            <a:extLst>
              <a:ext uri="{FF2B5EF4-FFF2-40B4-BE49-F238E27FC236}">
                <a16:creationId xmlns:a16="http://schemas.microsoft.com/office/drawing/2014/main" id="{59B09C12-5D5E-454F-AC63-666F91CD0423}"/>
              </a:ext>
            </a:extLst>
          </p:cNvPr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3" name="直角三角形 2">
              <a:extLst>
                <a:ext uri="{FF2B5EF4-FFF2-40B4-BE49-F238E27FC236}">
                  <a16:creationId xmlns:a16="http://schemas.microsoft.com/office/drawing/2014/main" id="{E700B7AB-47BB-4299-BB68-D5065587B4BE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DEFF5D3A-81A3-4BB4-BB44-B2C6D9B8BE4E}"/>
                </a:ext>
              </a:extLst>
            </p:cNvPr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3">
            <a:extLst>
              <a:ext uri="{FF2B5EF4-FFF2-40B4-BE49-F238E27FC236}">
                <a16:creationId xmlns:a16="http://schemas.microsoft.com/office/drawing/2014/main" id="{4CC76B57-9020-4B73-B999-16040C407985}"/>
              </a:ext>
            </a:extLst>
          </p:cNvPr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CB4E43C4-33F7-48EA-8776-D7E721D0BA82}"/>
                </a:ext>
              </a:extLst>
            </p:cNvPr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1E28DBAE-8CDB-458B-917D-CD3766053923}"/>
                </a:ext>
              </a:extLst>
            </p:cNvPr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文本框 17">
            <a:extLst>
              <a:ext uri="{FF2B5EF4-FFF2-40B4-BE49-F238E27FC236}">
                <a16:creationId xmlns:a16="http://schemas.microsoft.com/office/drawing/2014/main" id="{22FEEFF7-2380-4385-92AE-368263DAF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39215" y="416719"/>
            <a:ext cx="8243664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dirty="0">
                <a:solidFill>
                  <a:srgbClr val="1570C1"/>
                </a:solidFill>
                <a:latin typeface="DIN" pitchFamily="50" charset="0"/>
              </a:rPr>
              <a:t>01  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r>
              <a:rPr lang="en-US" altLang="zh-CN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驱动刹车装置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E10763-D598-4903-9ED0-2DEE3E79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31" y="1301451"/>
            <a:ext cx="9734938" cy="4852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46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b758c575d3afaa4a23037e74bea4a653611b5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12"/>
  <p:tag name="KSO_WM_UNIT_ID" val="diagram20200123_1*n_i*1_12"/>
  <p:tag name="KSO_WM_TEMPLATE_CATEGORY" val="diagram"/>
  <p:tag name="KSO_WM_TEMPLATE_INDEX" val="20200123"/>
  <p:tag name="KSO_WM_UNIT_LAYERLEVEL" val="1_1"/>
  <p:tag name="KSO_WM_TAG_VERSION" val="1.0"/>
  <p:tag name="KSO_WM_BEAUTIFY_FLAG" val="#wm#"/>
  <p:tag name="KSO_WM_UNIT_LINE_FORE_SCHEMECOLOR_INDEX" val="9"/>
  <p:tag name="KSO_WM_UNIT_LINE_FILL_TYP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1"/>
  <p:tag name="KSO_WM_UNIT_ID" val="diagram20200123_1*n_i*1_1"/>
  <p:tag name="KSO_WM_TEMPLATE_CATEGORY" val="diagram"/>
  <p:tag name="KSO_WM_TEMPLATE_INDEX" val="20200123"/>
  <p:tag name="KSO_WM_UNIT_LAYERLEVEL" val="1_1"/>
  <p:tag name="KSO_WM_TAG_VERSION" val="1.0"/>
  <p:tag name="KSO_WM_BEAUTIFY_FLAG" val="#wm#"/>
  <p:tag name="KSO_WM_UNIT_FILL_FORE_SCHEMECOLOR_INDEX" val="9"/>
  <p:tag name="KSO_WM_UNIT_FILL_TYPE" val="1"/>
  <p:tag name="KSO_WM_UNIT_LINE_FORE_SCHEMECOLOR_INDEX" val="9"/>
  <p:tag name="KSO_WM_UNIT_LINE_FILL_TYPE" val="2"/>
  <p:tag name="KSO_WM_UNIT_TEXT_FILL_FORE_SCHEMECOLOR_INDEX" val="15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2"/>
  <p:tag name="KSO_WM_UNIT_ID" val="diagram20200123_1*n_i*1_2"/>
  <p:tag name="KSO_WM_TEMPLATE_CATEGORY" val="diagram"/>
  <p:tag name="KSO_WM_TEMPLATE_INDEX" val="20200123"/>
  <p:tag name="KSO_WM_UNIT_LAYERLEVEL" val="1_1"/>
  <p:tag name="KSO_WM_TAG_VERSION" val="1.0"/>
  <p:tag name="KSO_WM_BEAUTIFY_FLAG" val="#wm#"/>
  <p:tag name="KSO_WM_UNIT_LINE_FORE_SCHEMECOLOR_INDEX" val="9"/>
  <p:tag name="KSO_WM_UNIT_LINE_FILL_TYP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00123_1*n_h_h_a*1_2_1_1"/>
  <p:tag name="KSO_WM_TEMPLATE_CATEGORY" val="diagram"/>
  <p:tag name="KSO_WM_TEMPLATE_INDEX" val="20200123"/>
  <p:tag name="KSO_WM_UNIT_LAYERLEVEL" val="1_1_1_1"/>
  <p:tag name="KSO_WM_TAG_VERSION" val="1.0"/>
  <p:tag name="KSO_WM_BEAUTIFY_FLAG" val="#wm#"/>
  <p:tag name="KSO_WM_UNIT_ISCONTENTSTITLE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00123_1*n_h_h_a*1_2_2_1"/>
  <p:tag name="KSO_WM_TEMPLATE_CATEGORY" val="diagram"/>
  <p:tag name="KSO_WM_TEMPLATE_INDEX" val="20200123"/>
  <p:tag name="KSO_WM_UNIT_LAYERLEVEL" val="1_1_1_1"/>
  <p:tag name="KSO_WM_TAG_VERSION" val="1.0"/>
  <p:tag name="KSO_WM_BEAUTIFY_FLAG" val="#wm#"/>
  <p:tag name="KSO_WM_UNIT_ISCONTENTSTITLE" val="0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00123_1*n_h_a*1_1_1"/>
  <p:tag name="KSO_WM_TEMPLATE_CATEGORY" val="diagram"/>
  <p:tag name="KSO_WM_TEMPLATE_INDEX" val="20200123"/>
  <p:tag name="KSO_WM_UNIT_LAYERLEVEL" val="1_1_1"/>
  <p:tag name="KSO_WM_TAG_VERSION" val="1.0"/>
  <p:tag name="KSO_WM_BEAUTIFY_FLAG" val="#wm#"/>
  <p:tag name="KSO_WM_UNIT_ISCONTENTSTITLE" val="0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033,&quot;width&quot;:48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033,&quot;width&quot;:484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00123_1*n_h_h_i*1_2_1_1"/>
  <p:tag name="KSO_WM_TEMPLATE_CATEGORY" val="diagram"/>
  <p:tag name="KSO_WM_TEMPLATE_INDEX" val="20200123"/>
  <p:tag name="KSO_WM_UNIT_LAYERLEVEL" val="1_1_1_1"/>
  <p:tag name="KSO_WM_TAG_VERSION" val="1.0"/>
  <p:tag name="KSO_WM_BEAUTIFY_FLAG" val="#wm#"/>
  <p:tag name="KSO_WM_UNIT_LINE_FORE_SCHEMECOLOR_INDEX" val="9"/>
  <p:tag name="KSO_WM_UNIT_LINE_FILL_TYP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00123_1*n_h_h_i*1_2_2_1"/>
  <p:tag name="KSO_WM_TEMPLATE_CATEGORY" val="diagram"/>
  <p:tag name="KSO_WM_TEMPLATE_INDEX" val="20200123"/>
  <p:tag name="KSO_WM_UNIT_LAYERLEVEL" val="1_1_1_1"/>
  <p:tag name="KSO_WM_TAG_VERSION" val="1.0"/>
  <p:tag name="KSO_WM_BEAUTIFY_FLAG" val="#wm#"/>
  <p:tag name="KSO_WM_UNIT_LINE_FORE_SCHEMECOLOR_INDEX" val="9"/>
  <p:tag name="KSO_WM_UNIT_LINE_FILL_TYP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00123_1*n_h_i*1_1_1"/>
  <p:tag name="KSO_WM_TEMPLATE_CATEGORY" val="diagram"/>
  <p:tag name="KSO_WM_TEMPLATE_INDEX" val="20200123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9"/>
  <p:tag name="KSO_WM_UNIT_LINE_FILL_TYPE" val="2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00123_1*n_h_h_i*1_2_1_2"/>
  <p:tag name="KSO_WM_TEMPLATE_CATEGORY" val="diagram"/>
  <p:tag name="KSO_WM_TEMPLATE_INDEX" val="20200123"/>
  <p:tag name="KSO_WM_UNIT_LAYERLEVEL" val="1_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15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00123_1*n_h_h_i*1_2_2_2"/>
  <p:tag name="KSO_WM_TEMPLATE_CATEGORY" val="diagram"/>
  <p:tag name="KSO_WM_TEMPLATE_INDEX" val="20200123"/>
  <p:tag name="KSO_WM_UNIT_LAYERLEVEL" val="1_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15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4"/>
  <p:tag name="KSO_WM_UNIT_ID" val="diagram20200123_1*n_i*1_4"/>
  <p:tag name="KSO_WM_TEMPLATE_CATEGORY" val="diagram"/>
  <p:tag name="KSO_WM_TEMPLATE_INDEX" val="20200123"/>
  <p:tag name="KSO_WM_UNIT_LAYERLEVEL" val="1_1"/>
  <p:tag name="KSO_WM_TAG_VERSION" val="1.0"/>
  <p:tag name="KSO_WM_BEAUTIFY_FLAG" val="#wm#"/>
  <p:tag name="KSO_WM_UNIT_FILL_FORE_SCHEMECOLOR_INDEX" val="9"/>
  <p:tag name="KSO_WM_UNIT_FILL_TYPE" val="1"/>
  <p:tag name="KSO_WM_UNIT_LINE_FORE_SCHEMECOLOR_INDEX" val="9"/>
  <p:tag name="KSO_WM_UNIT_LINE_FILL_TYPE" val="2"/>
  <p:tag name="KSO_WM_UNIT_TEXT_FILL_FORE_SCHEMECOLOR_INDEX" val="15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1468</Words>
  <Application>Microsoft Office PowerPoint</Application>
  <PresentationFormat>宽屏</PresentationFormat>
  <Paragraphs>338</Paragraphs>
  <Slides>45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DIN</vt:lpstr>
      <vt:lpstr>微软雅黑</vt:lpstr>
      <vt:lpstr>微软雅黑 Light</vt:lpstr>
      <vt:lpstr>Arial</vt:lpstr>
      <vt:lpstr>Calibri</vt:lpstr>
      <vt:lpstr>Calibri Light</vt:lpstr>
      <vt:lpstr>Impact</vt:lpstr>
      <vt:lpstr>Office 主题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产品描述</vt:lpstr>
      <vt:lpstr>PowerPoint 演示文稿</vt:lpstr>
      <vt:lpstr>关键商业目标</vt:lpstr>
      <vt:lpstr>市场效益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蓝色多边形</dc:title>
  <dc:creator/>
  <cp:keywords>www.1ppt.com</cp:keywords>
  <cp:lastModifiedBy/>
  <cp:revision>23</cp:revision>
  <dcterms:created xsi:type="dcterms:W3CDTF">2015-06-07T14:37:00Z</dcterms:created>
  <dcterms:modified xsi:type="dcterms:W3CDTF">2020-11-24T04:01:41Z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